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93" r:id="rId1"/>
  </p:sldMasterIdLst>
  <p:notesMasterIdLst>
    <p:notesMasterId r:id="rId41"/>
  </p:notesMasterIdLst>
  <p:sldIdLst>
    <p:sldId id="258" r:id="rId2"/>
    <p:sldId id="259" r:id="rId3"/>
    <p:sldId id="265" r:id="rId4"/>
    <p:sldId id="260" r:id="rId5"/>
    <p:sldId id="261" r:id="rId6"/>
    <p:sldId id="262" r:id="rId7"/>
    <p:sldId id="263" r:id="rId8"/>
    <p:sldId id="264" r:id="rId9"/>
    <p:sldId id="266" r:id="rId10"/>
    <p:sldId id="267" r:id="rId11"/>
    <p:sldId id="275" r:id="rId12"/>
    <p:sldId id="276" r:id="rId13"/>
    <p:sldId id="277" r:id="rId14"/>
    <p:sldId id="278" r:id="rId15"/>
    <p:sldId id="279" r:id="rId16"/>
    <p:sldId id="280" r:id="rId17"/>
    <p:sldId id="281" r:id="rId18"/>
    <p:sldId id="282" r:id="rId19"/>
    <p:sldId id="296" r:id="rId20"/>
    <p:sldId id="283" r:id="rId21"/>
    <p:sldId id="284" r:id="rId22"/>
    <p:sldId id="285" r:id="rId23"/>
    <p:sldId id="286" r:id="rId24"/>
    <p:sldId id="287" r:id="rId25"/>
    <p:sldId id="288" r:id="rId26"/>
    <p:sldId id="289" r:id="rId27"/>
    <p:sldId id="290" r:id="rId28"/>
    <p:sldId id="292" r:id="rId29"/>
    <p:sldId id="291" r:id="rId30"/>
    <p:sldId id="294" r:id="rId31"/>
    <p:sldId id="297" r:id="rId32"/>
    <p:sldId id="271" r:id="rId33"/>
    <p:sldId id="268" r:id="rId34"/>
    <p:sldId id="269" r:id="rId35"/>
    <p:sldId id="272" r:id="rId36"/>
    <p:sldId id="270" r:id="rId37"/>
    <p:sldId id="295" r:id="rId38"/>
    <p:sldId id="274" r:id="rId39"/>
    <p:sldId id="273" r:id="rId4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965" autoAdjust="0"/>
    <p:restoredTop sz="85704" autoAdjust="0"/>
  </p:normalViewPr>
  <p:slideViewPr>
    <p:cSldViewPr snapToGrid="0">
      <p:cViewPr varScale="1">
        <p:scale>
          <a:sx n="74" d="100"/>
          <a:sy n="74" d="100"/>
        </p:scale>
        <p:origin x="811"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5C20BB3-3CCB-4FE5-991B-82F6BCB48AF3}" type="datetimeFigureOut">
              <a:rPr lang="en-US" smtClean="0"/>
              <a:t>1/6/2019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0746DE6-3336-457D-A091-FA20AC1C536E}" type="slidenum">
              <a:rPr lang="en-US" smtClean="0"/>
              <a:t>‹#›</a:t>
            </a:fld>
            <a:endParaRPr lang="en-US"/>
          </a:p>
        </p:txBody>
      </p:sp>
    </p:spTree>
    <p:extLst>
      <p:ext uri="{BB962C8B-B14F-4D97-AF65-F5344CB8AC3E}">
        <p14:creationId xmlns:p14="http://schemas.microsoft.com/office/powerpoint/2010/main" val="10451587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0746DE6-3336-457D-A091-FA20AC1C536E}" type="slidenum">
              <a:rPr lang="en-US" smtClean="0"/>
              <a:t>9</a:t>
            </a:fld>
            <a:endParaRPr lang="en-US"/>
          </a:p>
        </p:txBody>
      </p:sp>
    </p:spTree>
    <p:extLst>
      <p:ext uri="{BB962C8B-B14F-4D97-AF65-F5344CB8AC3E}">
        <p14:creationId xmlns:p14="http://schemas.microsoft.com/office/powerpoint/2010/main" val="8779805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Mention challenges</a:t>
            </a:r>
          </a:p>
        </p:txBody>
      </p:sp>
      <p:sp>
        <p:nvSpPr>
          <p:cNvPr id="4" name="Slide Number Placeholder 3"/>
          <p:cNvSpPr>
            <a:spLocks noGrp="1"/>
          </p:cNvSpPr>
          <p:nvPr>
            <p:ph type="sldNum" sz="quarter" idx="5"/>
          </p:nvPr>
        </p:nvSpPr>
        <p:spPr/>
        <p:txBody>
          <a:bodyPr/>
          <a:lstStyle/>
          <a:p>
            <a:fld id="{E0746DE6-3336-457D-A091-FA20AC1C536E}" type="slidenum">
              <a:rPr lang="en-US" smtClean="0"/>
              <a:t>30</a:t>
            </a:fld>
            <a:endParaRPr lang="en-US"/>
          </a:p>
        </p:txBody>
      </p:sp>
    </p:spTree>
    <p:extLst>
      <p:ext uri="{BB962C8B-B14F-4D97-AF65-F5344CB8AC3E}">
        <p14:creationId xmlns:p14="http://schemas.microsoft.com/office/powerpoint/2010/main" val="36271166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0746DE6-3336-457D-A091-FA20AC1C536E}" type="slidenum">
              <a:rPr lang="en-US" smtClean="0"/>
              <a:t>10</a:t>
            </a:fld>
            <a:endParaRPr lang="en-US"/>
          </a:p>
        </p:txBody>
      </p:sp>
    </p:spTree>
    <p:extLst>
      <p:ext uri="{BB962C8B-B14F-4D97-AF65-F5344CB8AC3E}">
        <p14:creationId xmlns:p14="http://schemas.microsoft.com/office/powerpoint/2010/main" val="4953695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about RMSE of 18.83</a:t>
            </a:r>
          </a:p>
          <a:p>
            <a:r>
              <a:rPr lang="en-US" dirty="0"/>
              <a:t>Talk about narrowing down the variables using </a:t>
            </a:r>
            <a:r>
              <a:rPr lang="en-US" dirty="0" err="1"/>
              <a:t>pvalues</a:t>
            </a:r>
            <a:endParaRPr lang="en-US" dirty="0"/>
          </a:p>
        </p:txBody>
      </p:sp>
      <p:sp>
        <p:nvSpPr>
          <p:cNvPr id="4" name="Slide Number Placeholder 3"/>
          <p:cNvSpPr>
            <a:spLocks noGrp="1"/>
          </p:cNvSpPr>
          <p:nvPr>
            <p:ph type="sldNum" sz="quarter" idx="5"/>
          </p:nvPr>
        </p:nvSpPr>
        <p:spPr/>
        <p:txBody>
          <a:bodyPr/>
          <a:lstStyle/>
          <a:p>
            <a:fld id="{E0746DE6-3336-457D-A091-FA20AC1C536E}" type="slidenum">
              <a:rPr lang="en-US" smtClean="0"/>
              <a:t>18</a:t>
            </a:fld>
            <a:endParaRPr lang="en-US"/>
          </a:p>
        </p:txBody>
      </p:sp>
    </p:spTree>
    <p:extLst>
      <p:ext uri="{BB962C8B-B14F-4D97-AF65-F5344CB8AC3E}">
        <p14:creationId xmlns:p14="http://schemas.microsoft.com/office/powerpoint/2010/main" val="38643999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about how NA values were added. </a:t>
            </a:r>
          </a:p>
          <a:p>
            <a:r>
              <a:rPr lang="en-US" dirty="0"/>
              <a:t>Only 12 observation had useful information for every variables of interest.</a:t>
            </a:r>
          </a:p>
          <a:p>
            <a:endParaRPr lang="en-US" dirty="0"/>
          </a:p>
        </p:txBody>
      </p:sp>
      <p:sp>
        <p:nvSpPr>
          <p:cNvPr id="4" name="Slide Number Placeholder 3"/>
          <p:cNvSpPr>
            <a:spLocks noGrp="1"/>
          </p:cNvSpPr>
          <p:nvPr>
            <p:ph type="sldNum" sz="quarter" idx="5"/>
          </p:nvPr>
        </p:nvSpPr>
        <p:spPr/>
        <p:txBody>
          <a:bodyPr/>
          <a:lstStyle/>
          <a:p>
            <a:fld id="{E0746DE6-3336-457D-A091-FA20AC1C536E}" type="slidenum">
              <a:rPr lang="en-US" smtClean="0"/>
              <a:t>20</a:t>
            </a:fld>
            <a:endParaRPr lang="en-US"/>
          </a:p>
        </p:txBody>
      </p:sp>
    </p:spTree>
    <p:extLst>
      <p:ext uri="{BB962C8B-B14F-4D97-AF65-F5344CB8AC3E}">
        <p14:creationId xmlns:p14="http://schemas.microsoft.com/office/powerpoint/2010/main" val="34929418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E0746DE6-3336-457D-A091-FA20AC1C536E}" type="slidenum">
              <a:rPr lang="en-US" smtClean="0"/>
              <a:t>21</a:t>
            </a:fld>
            <a:endParaRPr lang="en-US"/>
          </a:p>
        </p:txBody>
      </p:sp>
    </p:spTree>
    <p:extLst>
      <p:ext uri="{BB962C8B-B14F-4D97-AF65-F5344CB8AC3E}">
        <p14:creationId xmlns:p14="http://schemas.microsoft.com/office/powerpoint/2010/main" val="30045324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E0746DE6-3336-457D-A091-FA20AC1C536E}" type="slidenum">
              <a:rPr lang="en-US" smtClean="0"/>
              <a:t>23</a:t>
            </a:fld>
            <a:endParaRPr lang="en-US"/>
          </a:p>
        </p:txBody>
      </p:sp>
    </p:spTree>
    <p:extLst>
      <p:ext uri="{BB962C8B-B14F-4D97-AF65-F5344CB8AC3E}">
        <p14:creationId xmlns:p14="http://schemas.microsoft.com/office/powerpoint/2010/main" val="28694594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E0746DE6-3336-457D-A091-FA20AC1C536E}" type="slidenum">
              <a:rPr lang="en-US" smtClean="0"/>
              <a:t>24</a:t>
            </a:fld>
            <a:endParaRPr lang="en-US"/>
          </a:p>
        </p:txBody>
      </p:sp>
    </p:spTree>
    <p:extLst>
      <p:ext uri="{BB962C8B-B14F-4D97-AF65-F5344CB8AC3E}">
        <p14:creationId xmlns:p14="http://schemas.microsoft.com/office/powerpoint/2010/main" val="8722935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E0746DE6-3336-457D-A091-FA20AC1C536E}" type="slidenum">
              <a:rPr lang="en-US" smtClean="0"/>
              <a:t>27</a:t>
            </a:fld>
            <a:endParaRPr lang="en-US"/>
          </a:p>
        </p:txBody>
      </p:sp>
    </p:spTree>
    <p:extLst>
      <p:ext uri="{BB962C8B-B14F-4D97-AF65-F5344CB8AC3E}">
        <p14:creationId xmlns:p14="http://schemas.microsoft.com/office/powerpoint/2010/main" val="7170675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E0746DE6-3336-457D-A091-FA20AC1C536E}" type="slidenum">
              <a:rPr lang="en-US" smtClean="0"/>
              <a:t>29</a:t>
            </a:fld>
            <a:endParaRPr lang="en-US"/>
          </a:p>
        </p:txBody>
      </p:sp>
    </p:spTree>
    <p:extLst>
      <p:ext uri="{BB962C8B-B14F-4D97-AF65-F5344CB8AC3E}">
        <p14:creationId xmlns:p14="http://schemas.microsoft.com/office/powerpoint/2010/main" val="32927442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6AD6EE87-EBD5-4F12-A48A-63ACA297AC8F}" type="datetimeFigureOut">
              <a:rPr lang="en-US" smtClean="0"/>
              <a:t>1/6/2019</a:t>
            </a:fld>
            <a:endParaRPr lang="en-US" dirty="0"/>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4FAB73BC-B049-4115-A692-8D63A059BFB8}" type="slidenum">
              <a:rPr lang="en-US" smtClean="0"/>
              <a:t>‹#›</a:t>
            </a:fld>
            <a:endParaRPr lang="en-US" dirty="0"/>
          </a:p>
        </p:txBody>
      </p:sp>
    </p:spTree>
    <p:extLst>
      <p:ext uri="{BB962C8B-B14F-4D97-AF65-F5344CB8AC3E}">
        <p14:creationId xmlns:p14="http://schemas.microsoft.com/office/powerpoint/2010/main" val="13301041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0298CD5-6C1E-4009-B41F-6DF62E31D3BE}" type="datetimeFigureOut">
              <a:rPr lang="en-US" smtClean="0"/>
              <a:pPr/>
              <a:t>1/6/2019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40780668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90298CD5-6C1E-4009-B41F-6DF62E31D3BE}" type="datetimeFigureOut">
              <a:rPr lang="en-US" smtClean="0"/>
              <a:pPr/>
              <a:t>1/6/2019</a:t>
            </a:fld>
            <a:endParaRPr lang="en-US" dirty="0"/>
          </a:p>
        </p:txBody>
      </p:sp>
      <p:sp>
        <p:nvSpPr>
          <p:cNvPr id="5" name="Footer Placeholder 4"/>
          <p:cNvSpPr>
            <a:spLocks noGrp="1"/>
          </p:cNvSpPr>
          <p:nvPr>
            <p:ph type="ftr" sz="quarter" idx="11"/>
          </p:nvPr>
        </p:nvSpPr>
        <p:spPr>
          <a:xfrm>
            <a:off x="774923" y="5951811"/>
            <a:ext cx="7896279" cy="365125"/>
          </a:xfrm>
        </p:spPr>
        <p:txBody>
          <a:bodyPr/>
          <a:lstStyle/>
          <a:p>
            <a:endParaRPr lang="en-US" dirty="0"/>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4470446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0298CD5-6C1E-4009-B41F-6DF62E31D3BE}" type="datetimeFigureOut">
              <a:rPr lang="en-US" smtClean="0"/>
              <a:pPr/>
              <a:t>1/6/2019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558300" y="5956137"/>
            <a:ext cx="1052508" cy="365125"/>
          </a:xfrm>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5440517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5A61015F-7CC6-4D0A-9D87-873EA4C304CC}" type="datetimeFigureOut">
              <a:rPr lang="en-US" smtClean="0"/>
              <a:t>1/6/2019</a:t>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4FAB73BC-B049-4115-A692-8D63A059BFB8}" type="slidenum">
              <a:rPr lang="en-US" smtClean="0"/>
              <a:t>‹#›</a:t>
            </a:fld>
            <a:endParaRPr lang="en-US" dirty="0"/>
          </a:p>
        </p:txBody>
      </p:sp>
    </p:spTree>
    <p:extLst>
      <p:ext uri="{BB962C8B-B14F-4D97-AF65-F5344CB8AC3E}">
        <p14:creationId xmlns:p14="http://schemas.microsoft.com/office/powerpoint/2010/main" val="38784140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0298CD5-6C1E-4009-B41F-6DF62E31D3BE}" type="datetimeFigureOut">
              <a:rPr lang="en-US" smtClean="0"/>
              <a:pPr/>
              <a:t>1/6/2019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4106264881"/>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0298CD5-6C1E-4009-B41F-6DF62E31D3BE}" type="datetimeFigureOut">
              <a:rPr lang="en-US" smtClean="0"/>
              <a:pPr/>
              <a:t>1/6/2019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715284707"/>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7EF4D4C-5367-4C26-9E2B-D8088D7FCA81}" type="datetimeFigureOut">
              <a:rPr lang="en-US" smtClean="0"/>
              <a:t>1/6/2019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40037834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6E91E96-98B0-4413-9547-46F3504108EF}" type="datetimeFigureOut">
              <a:rPr lang="en-US" smtClean="0"/>
              <a:t>1/6/2019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7018588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90298CD5-6C1E-4009-B41F-6DF62E31D3BE}" type="datetimeFigureOut">
              <a:rPr lang="en-US" smtClean="0"/>
              <a:pPr/>
              <a:t>1/6/2019</a:t>
            </a:fld>
            <a:endParaRPr lang="en-US" dirty="0"/>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830728337"/>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C7616CA0-919D-4A49-9C8A-62FDFB3A5183}" type="datetimeFigureOut">
              <a:rPr lang="en-US" smtClean="0"/>
              <a:t>1/6/2019</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7" name="Slide Number Placeholder 6"/>
          <p:cNvSpPr>
            <a:spLocks noGrp="1"/>
          </p:cNvSpPr>
          <p:nvPr>
            <p:ph type="sldNum" sz="quarter" idx="12"/>
          </p:nvPr>
        </p:nvSpPr>
        <p:spPr/>
        <p:txBody>
          <a:bodyPr/>
          <a:lstStyle/>
          <a:p>
            <a:fld id="{867E5644-1E61-4311-A31E-84CB9C7AA8A9}" type="slidenum">
              <a:rPr lang="en-US" smtClean="0"/>
              <a:t>‹#›</a:t>
            </a:fld>
            <a:endParaRPr lang="en-US" dirty="0"/>
          </a:p>
        </p:txBody>
      </p:sp>
    </p:spTree>
    <p:extLst>
      <p:ext uri="{BB962C8B-B14F-4D97-AF65-F5344CB8AC3E}">
        <p14:creationId xmlns:p14="http://schemas.microsoft.com/office/powerpoint/2010/main" val="1973977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90298CD5-6C1E-4009-B41F-6DF62E31D3BE}" type="datetimeFigureOut">
              <a:rPr lang="en-US" smtClean="0"/>
              <a:pPr/>
              <a:t>1/6/2019</a:t>
            </a:fld>
            <a:endParaRPr lang="en-US" dirty="0"/>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dirty="0"/>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4FAB73BC-B049-4115-A692-8D63A059BFB8}" type="slidenum">
              <a:rPr lang="en-US" smtClean="0"/>
              <a:pPr/>
              <a:t>‹#›</a:t>
            </a:fld>
            <a:endParaRPr lang="en-US" dirty="0"/>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716601079"/>
      </p:ext>
    </p:extLst>
  </p:cSld>
  <p:clrMap bg1="lt1" tx1="dk1" bg2="lt2" tx2="dk2" accent1="accent1" accent2="accent2" accent3="accent3" accent4="accent4" accent5="accent5" accent6="accent6" hlink="hlink" folHlink="folHlink"/>
  <p:sldLayoutIdLst>
    <p:sldLayoutId id="2147483794" r:id="rId1"/>
    <p:sldLayoutId id="2147483795" r:id="rId2"/>
    <p:sldLayoutId id="2147483796" r:id="rId3"/>
    <p:sldLayoutId id="2147483797" r:id="rId4"/>
    <p:sldLayoutId id="2147483798" r:id="rId5"/>
    <p:sldLayoutId id="2147483799" r:id="rId6"/>
    <p:sldLayoutId id="2147483800" r:id="rId7"/>
    <p:sldLayoutId id="2147483801" r:id="rId8"/>
    <p:sldLayoutId id="2147483802" r:id="rId9"/>
    <p:sldLayoutId id="2147483803" r:id="rId10"/>
    <p:sldLayoutId id="2147483804" r:id="rId11"/>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hyperlink" Target="https://github.com/mancunian1792/nhis5110" TargetMode="External"/><Relationship Id="rId2" Type="http://schemas.openxmlformats.org/officeDocument/2006/relationships/hyperlink" Target="https://www.youtube.com/watch?v=zpw6n1dUXuQ&amp;feature=youtu.be" TargetMode="External"/><Relationship Id="rId1" Type="http://schemas.openxmlformats.org/officeDocument/2006/relationships/slideLayout" Target="../slideLayouts/slideLayout7.xml"/><Relationship Id="rId5" Type="http://schemas.openxmlformats.org/officeDocument/2006/relationships/hyperlink" Target="https://www.cdc.gov/nchs/nhis/nhis_2017_data_release.htm" TargetMode="External"/><Relationship Id="rId4" Type="http://schemas.openxmlformats.org/officeDocument/2006/relationships/hyperlink" Target="https://github.com/mancunian1792/nhis_chatbot"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2" name="Rectangle 7">
            <a:extLst>
              <a:ext uri="{FF2B5EF4-FFF2-40B4-BE49-F238E27FC236}">
                <a16:creationId xmlns:a16="http://schemas.microsoft.com/office/drawing/2014/main" id="{E9AA9F65-94B8-41A5-A7FF-23D2CFB116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3" name="Rectangle 9">
            <a:extLst>
              <a:ext uri="{FF2B5EF4-FFF2-40B4-BE49-F238E27FC236}">
                <a16:creationId xmlns:a16="http://schemas.microsoft.com/office/drawing/2014/main" id="{7E8B0F8E-3F6C-4541-B9C1-774D80A088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34" name="Rectangle 11">
            <a:extLst>
              <a:ext uri="{FF2B5EF4-FFF2-40B4-BE49-F238E27FC236}">
                <a16:creationId xmlns:a16="http://schemas.microsoft.com/office/drawing/2014/main" id="{7A45F5BC-32D1-41CD-B270-C46F18CA1A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35" name="Rectangle 13">
            <a:extLst>
              <a:ext uri="{FF2B5EF4-FFF2-40B4-BE49-F238E27FC236}">
                <a16:creationId xmlns:a16="http://schemas.microsoft.com/office/drawing/2014/main" id="{5BB74D4E-F243-4A10-813D-500A140253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36" name="Rectangle 15">
            <a:extLst>
              <a:ext uri="{FF2B5EF4-FFF2-40B4-BE49-F238E27FC236}">
                <a16:creationId xmlns:a16="http://schemas.microsoft.com/office/drawing/2014/main" id="{A9D01BD4-D715-47C5-936E-D17703C9AE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581193" y="1507414"/>
            <a:ext cx="9837816" cy="2819887"/>
          </a:xfrm>
        </p:spPr>
        <p:txBody>
          <a:bodyPr vert="horz" lIns="91440" tIns="45720" rIns="91440" bIns="45720" rtlCol="0" anchor="t">
            <a:normAutofit/>
          </a:bodyPr>
          <a:lstStyle/>
          <a:p>
            <a:br>
              <a:rPr lang="en-US" sz="4000" dirty="0">
                <a:solidFill>
                  <a:schemeClr val="tx1">
                    <a:lumMod val="95000"/>
                  </a:schemeClr>
                </a:solidFill>
              </a:rPr>
            </a:br>
            <a:r>
              <a:rPr lang="en-US" sz="4000" dirty="0">
                <a:solidFill>
                  <a:schemeClr val="tx1">
                    <a:lumMod val="95000"/>
                  </a:schemeClr>
                </a:solidFill>
              </a:rPr>
              <a:t>Analysis of NHIS DATA and building associated software components</a:t>
            </a:r>
          </a:p>
        </p:txBody>
      </p:sp>
      <p:sp>
        <p:nvSpPr>
          <p:cNvPr id="37" name="Rectangle 17">
            <a:extLst>
              <a:ext uri="{FF2B5EF4-FFF2-40B4-BE49-F238E27FC236}">
                <a16:creationId xmlns:a16="http://schemas.microsoft.com/office/drawing/2014/main" id="{8E095A5C-C0E1-442D-A262-3354333CA8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5673" y="457200"/>
            <a:ext cx="5623560" cy="94997"/>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38" name="Rectangle 19">
            <a:extLst>
              <a:ext uri="{FF2B5EF4-FFF2-40B4-BE49-F238E27FC236}">
                <a16:creationId xmlns:a16="http://schemas.microsoft.com/office/drawing/2014/main" id="{7884CF81-7E80-4D00-BC0F-A2166793C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51416" y="457200"/>
            <a:ext cx="562356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p:cNvSpPr>
            <a:spLocks noGrp="1"/>
          </p:cNvSpPr>
          <p:nvPr>
            <p:ph type="subTitle" idx="1"/>
          </p:nvPr>
        </p:nvSpPr>
        <p:spPr>
          <a:xfrm>
            <a:off x="6981993" y="5091393"/>
            <a:ext cx="5210007" cy="1768386"/>
          </a:xfrm>
          <a:ln w="57150">
            <a:noFill/>
          </a:ln>
        </p:spPr>
        <p:txBody>
          <a:bodyPr vert="horz" lIns="91440" tIns="45720" rIns="91440" bIns="45720" rtlCol="0" anchor="t">
            <a:normAutofit/>
          </a:bodyPr>
          <a:lstStyle/>
          <a:p>
            <a:pPr indent="-228600">
              <a:buFont typeface="Wingdings 2" panose="05020102010507070707" pitchFamily="18" charset="2"/>
              <a:buChar char=""/>
            </a:pPr>
            <a:r>
              <a:rPr lang="en-US" sz="2000" dirty="0">
                <a:solidFill>
                  <a:schemeClr val="tx2"/>
                </a:solidFill>
              </a:rPr>
              <a:t>Ankitha Kumari Moodukudru</a:t>
            </a:r>
          </a:p>
          <a:p>
            <a:pPr indent="-228600">
              <a:buFont typeface="Wingdings 2" panose="05020102010507070707" pitchFamily="18" charset="2"/>
              <a:buChar char=""/>
            </a:pPr>
            <a:r>
              <a:rPr lang="en-US" sz="2000" dirty="0">
                <a:solidFill>
                  <a:schemeClr val="tx2"/>
                </a:solidFill>
              </a:rPr>
              <a:t>Deepanshu Parihar</a:t>
            </a:r>
          </a:p>
          <a:p>
            <a:pPr indent="-228600">
              <a:buFont typeface="Wingdings 2" panose="05020102010507070707" pitchFamily="18" charset="2"/>
              <a:buChar char=""/>
            </a:pPr>
            <a:r>
              <a:rPr lang="en-US" sz="2000" dirty="0">
                <a:solidFill>
                  <a:schemeClr val="tx2"/>
                </a:solidFill>
              </a:rPr>
              <a:t>Harish Ramani</a:t>
            </a:r>
          </a:p>
          <a:p>
            <a:pPr indent="-228600">
              <a:buFont typeface="Wingdings 2" panose="05020102010507070707" pitchFamily="18" charset="2"/>
              <a:buChar char=""/>
            </a:pPr>
            <a:r>
              <a:rPr lang="en-US" sz="2000" dirty="0">
                <a:solidFill>
                  <a:schemeClr val="tx2"/>
                </a:solidFill>
              </a:rPr>
              <a:t>Viral Pandey</a:t>
            </a:r>
          </a:p>
        </p:txBody>
      </p:sp>
    </p:spTree>
    <p:extLst>
      <p:ext uri="{BB962C8B-B14F-4D97-AF65-F5344CB8AC3E}">
        <p14:creationId xmlns:p14="http://schemas.microsoft.com/office/powerpoint/2010/main" val="100897748"/>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9AA9F65-94B8-41A5-A7FF-23D2CFB116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8">
            <a:extLst>
              <a:ext uri="{FF2B5EF4-FFF2-40B4-BE49-F238E27FC236}">
                <a16:creationId xmlns:a16="http://schemas.microsoft.com/office/drawing/2014/main" id="{7E8B0F8E-3F6C-4541-B9C1-774D80A088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32" name="Rectangle 10">
            <a:extLst>
              <a:ext uri="{FF2B5EF4-FFF2-40B4-BE49-F238E27FC236}">
                <a16:creationId xmlns:a16="http://schemas.microsoft.com/office/drawing/2014/main" id="{7A45F5BC-32D1-41CD-B270-C46F18CA1A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33" name="Rectangle 12">
            <a:extLst>
              <a:ext uri="{FF2B5EF4-FFF2-40B4-BE49-F238E27FC236}">
                <a16:creationId xmlns:a16="http://schemas.microsoft.com/office/drawing/2014/main" id="{5BB74D4E-F243-4A10-813D-500A140253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4" name="Rectangle 14">
            <a:extLst>
              <a:ext uri="{FF2B5EF4-FFF2-40B4-BE49-F238E27FC236}">
                <a16:creationId xmlns:a16="http://schemas.microsoft.com/office/drawing/2014/main" id="{D70130DC-F780-43D2-B26A-92EACD7895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E4E4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7676E0E-5B44-4166-8EDD-CFDBAC622C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3" y="457201"/>
            <a:ext cx="11298933"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5" name="TextBox 1">
            <a:extLst>
              <a:ext uri="{FF2B5EF4-FFF2-40B4-BE49-F238E27FC236}">
                <a16:creationId xmlns:a16="http://schemas.microsoft.com/office/drawing/2014/main" id="{D82B1CB4-2AD1-6C4E-9C03-8C599EF2A3D8}"/>
              </a:ext>
            </a:extLst>
          </p:cNvPr>
          <p:cNvSpPr txBox="1"/>
          <p:nvPr/>
        </p:nvSpPr>
        <p:spPr>
          <a:xfrm>
            <a:off x="581192" y="899160"/>
            <a:ext cx="11029615" cy="5425440"/>
          </a:xfrm>
          <a:prstGeom prst="rect">
            <a:avLst/>
          </a:prstGeom>
        </p:spPr>
        <p:txBody>
          <a:bodyPr vert="horz" lIns="91440" tIns="45720" rIns="91440" bIns="45720" rtlCol="0" anchor="ctr">
            <a:normAutofit/>
          </a:bodyPr>
          <a:lstStyle/>
          <a:p>
            <a:pPr>
              <a:lnSpc>
                <a:spcPct val="90000"/>
              </a:lnSpc>
              <a:spcBef>
                <a:spcPct val="20000"/>
              </a:spcBef>
              <a:spcAft>
                <a:spcPts val="600"/>
              </a:spcAft>
              <a:buClr>
                <a:schemeClr val="accent2"/>
              </a:buClr>
              <a:buSzPct val="92000"/>
            </a:pPr>
            <a:r>
              <a:rPr lang="en-US" sz="2800" dirty="0">
                <a:solidFill>
                  <a:schemeClr val="accent2">
                    <a:lumMod val="50000"/>
                  </a:schemeClr>
                </a:solidFill>
              </a:rPr>
              <a:t>CHALLENGES/FUTURE WORK</a:t>
            </a:r>
          </a:p>
          <a:p>
            <a:pPr>
              <a:lnSpc>
                <a:spcPct val="90000"/>
              </a:lnSpc>
              <a:spcBef>
                <a:spcPct val="20000"/>
              </a:spcBef>
              <a:spcAft>
                <a:spcPts val="600"/>
              </a:spcAft>
              <a:buClr>
                <a:schemeClr val="accent2"/>
              </a:buClr>
              <a:buSzPct val="92000"/>
              <a:buFont typeface="Wingdings 2" panose="05020102010507070707" pitchFamily="18" charset="2"/>
              <a:buChar char=""/>
            </a:pPr>
            <a:endParaRPr lang="en-US" sz="800" dirty="0">
              <a:solidFill>
                <a:schemeClr val="accent2">
                  <a:lumMod val="50000"/>
                </a:schemeClr>
              </a:solidFill>
            </a:endParaRPr>
          </a:p>
          <a:p>
            <a:pPr>
              <a:lnSpc>
                <a:spcPct val="90000"/>
              </a:lnSpc>
              <a:spcBef>
                <a:spcPct val="20000"/>
              </a:spcBef>
              <a:spcAft>
                <a:spcPts val="600"/>
              </a:spcAft>
              <a:buClr>
                <a:schemeClr val="accent2"/>
              </a:buClr>
              <a:buSzPct val="92000"/>
              <a:buFont typeface="Wingdings 2" panose="05020102010507070707" pitchFamily="18" charset="2"/>
              <a:buChar char=""/>
            </a:pPr>
            <a:r>
              <a:rPr lang="en-US" dirty="0">
                <a:solidFill>
                  <a:schemeClr val="accent2">
                    <a:lumMod val="50000"/>
                  </a:schemeClr>
                </a:solidFill>
              </a:rPr>
              <a:t> In order to further understand the effect, we need to design an experiment targeted at how often they have been </a:t>
            </a:r>
          </a:p>
          <a:p>
            <a:pPr>
              <a:lnSpc>
                <a:spcPct val="90000"/>
              </a:lnSpc>
              <a:spcBef>
                <a:spcPct val="20000"/>
              </a:spcBef>
              <a:spcAft>
                <a:spcPts val="600"/>
              </a:spcAft>
              <a:buClr>
                <a:schemeClr val="accent2"/>
              </a:buClr>
              <a:buSzPct val="92000"/>
            </a:pPr>
            <a:r>
              <a:rPr lang="en-US" dirty="0">
                <a:solidFill>
                  <a:schemeClr val="accent2">
                    <a:lumMod val="50000"/>
                  </a:schemeClr>
                </a:solidFill>
              </a:rPr>
              <a:t>  practicing meditation/yoga and also track their feelings over a period of time.</a:t>
            </a:r>
          </a:p>
          <a:p>
            <a:pPr>
              <a:lnSpc>
                <a:spcPct val="90000"/>
              </a:lnSpc>
              <a:spcBef>
                <a:spcPct val="20000"/>
              </a:spcBef>
              <a:spcAft>
                <a:spcPts val="600"/>
              </a:spcAft>
              <a:buClr>
                <a:schemeClr val="accent2"/>
              </a:buClr>
              <a:buSzPct val="92000"/>
              <a:buFont typeface="Wingdings 2" panose="05020102010507070707" pitchFamily="18" charset="2"/>
              <a:buChar char=""/>
            </a:pPr>
            <a:r>
              <a:rPr lang="en-US" dirty="0">
                <a:solidFill>
                  <a:schemeClr val="accent2">
                    <a:lumMod val="50000"/>
                  </a:schemeClr>
                </a:solidFill>
              </a:rPr>
              <a:t> An additional question can also be added to the questionnaire regarding the duration for which they have  </a:t>
            </a:r>
          </a:p>
          <a:p>
            <a:pPr>
              <a:lnSpc>
                <a:spcPct val="90000"/>
              </a:lnSpc>
              <a:spcBef>
                <a:spcPct val="20000"/>
              </a:spcBef>
              <a:spcAft>
                <a:spcPts val="600"/>
              </a:spcAft>
              <a:buClr>
                <a:schemeClr val="accent2"/>
              </a:buClr>
              <a:buSzPct val="92000"/>
            </a:pPr>
            <a:r>
              <a:rPr lang="en-US" dirty="0">
                <a:solidFill>
                  <a:schemeClr val="accent2">
                    <a:lumMod val="50000"/>
                  </a:schemeClr>
                </a:solidFill>
              </a:rPr>
              <a:t>  engaged in yoga/meditation. </a:t>
            </a:r>
          </a:p>
          <a:p>
            <a:pPr>
              <a:lnSpc>
                <a:spcPct val="90000"/>
              </a:lnSpc>
              <a:spcBef>
                <a:spcPct val="20000"/>
              </a:spcBef>
              <a:spcAft>
                <a:spcPts val="600"/>
              </a:spcAft>
              <a:buClr>
                <a:schemeClr val="accent2"/>
              </a:buClr>
              <a:buSzPct val="92000"/>
            </a:pPr>
            <a:endParaRPr lang="en-US" dirty="0">
              <a:solidFill>
                <a:schemeClr val="accent2">
                  <a:lumMod val="50000"/>
                </a:schemeClr>
              </a:solidFill>
            </a:endParaRPr>
          </a:p>
        </p:txBody>
      </p:sp>
    </p:spTree>
    <p:extLst>
      <p:ext uri="{BB962C8B-B14F-4D97-AF65-F5344CB8AC3E}">
        <p14:creationId xmlns:p14="http://schemas.microsoft.com/office/powerpoint/2010/main" val="8346393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DD57729-E59C-B040-97E5-505AB74B8C6A}"/>
              </a:ext>
            </a:extLst>
          </p:cNvPr>
          <p:cNvSpPr txBox="1"/>
          <p:nvPr/>
        </p:nvSpPr>
        <p:spPr>
          <a:xfrm>
            <a:off x="579550" y="875764"/>
            <a:ext cx="10637949" cy="3891835"/>
          </a:xfrm>
          <a:prstGeom prst="rect">
            <a:avLst/>
          </a:prstGeom>
          <a:noFill/>
        </p:spPr>
        <p:txBody>
          <a:bodyPr wrap="square" rtlCol="0">
            <a:spAutoFit/>
          </a:bodyPr>
          <a:lstStyle/>
          <a:p>
            <a:r>
              <a:rPr lang="en-US" sz="2800" dirty="0">
                <a:latin typeface="Calibri" panose="020F0502020204030204" pitchFamily="34" charset="0"/>
                <a:cs typeface="Calibri" panose="020F0502020204030204" pitchFamily="34" charset="0"/>
              </a:rPr>
              <a:t>Effect of different habits, statuses and other life choices on sleep</a:t>
            </a:r>
          </a:p>
          <a:p>
            <a:pPr>
              <a:lnSpc>
                <a:spcPct val="150000"/>
              </a:lnSpc>
            </a:pPr>
            <a:endParaRPr lang="en-US" sz="2800" dirty="0">
              <a:latin typeface="Calibri" panose="020F0502020204030204" pitchFamily="34" charset="0"/>
              <a:cs typeface="Calibri" panose="020F0502020204030204" pitchFamily="34" charset="0"/>
            </a:endParaRPr>
          </a:p>
          <a:p>
            <a:pPr>
              <a:lnSpc>
                <a:spcPct val="150000"/>
              </a:lnSpc>
            </a:pPr>
            <a:r>
              <a:rPr lang="en-US" sz="2000" dirty="0">
                <a:latin typeface="Calibri" panose="020F0502020204030204" pitchFamily="34" charset="0"/>
                <a:cs typeface="Calibri" panose="020F0502020204030204" pitchFamily="34" charset="0"/>
              </a:rPr>
              <a:t>As per the 2017 NHIS survey </a:t>
            </a:r>
          </a:p>
          <a:p>
            <a:pPr marL="285750" indent="-285750">
              <a:lnSpc>
                <a:spcPct val="150000"/>
              </a:lnSpc>
              <a:buFont typeface="Courier New" panose="02070309020205020404" pitchFamily="49" charset="0"/>
              <a:buChar char="o"/>
            </a:pPr>
            <a:r>
              <a:rPr lang="en-US" sz="2000" dirty="0">
                <a:latin typeface="Calibri" panose="020F0502020204030204" pitchFamily="34" charset="0"/>
                <a:cs typeface="Calibri" panose="020F0502020204030204" pitchFamily="34" charset="0"/>
              </a:rPr>
              <a:t>Around 62% of the US population sleeps for 7 to 9 hours</a:t>
            </a:r>
          </a:p>
          <a:p>
            <a:pPr marL="285750" indent="-285750">
              <a:lnSpc>
                <a:spcPct val="150000"/>
              </a:lnSpc>
              <a:buFont typeface="Courier New" panose="02070309020205020404" pitchFamily="49" charset="0"/>
              <a:buChar char="o"/>
            </a:pPr>
            <a:r>
              <a:rPr lang="en-US" sz="2000" dirty="0">
                <a:latin typeface="Calibri" panose="020F0502020204030204" pitchFamily="34" charset="0"/>
                <a:cs typeface="Calibri" panose="020F0502020204030204" pitchFamily="34" charset="0"/>
              </a:rPr>
              <a:t>Approximately 14% sleeps unhealthy amounts of hours</a:t>
            </a:r>
          </a:p>
          <a:p>
            <a:pPr>
              <a:lnSpc>
                <a:spcPct val="150000"/>
              </a:lnSpc>
            </a:pPr>
            <a:endParaRPr lang="en-US" sz="2000" dirty="0">
              <a:latin typeface="Calibri" panose="020F0502020204030204" pitchFamily="34" charset="0"/>
              <a:cs typeface="Calibri" panose="020F0502020204030204" pitchFamily="34" charset="0"/>
            </a:endParaRPr>
          </a:p>
          <a:p>
            <a:pPr>
              <a:lnSpc>
                <a:spcPct val="150000"/>
              </a:lnSpc>
            </a:pPr>
            <a:r>
              <a:rPr lang="en-US" sz="2000" dirty="0">
                <a:latin typeface="Calibri" panose="020F0502020204030204" pitchFamily="34" charset="0"/>
                <a:cs typeface="Calibri" panose="020F0502020204030204" pitchFamily="34" charset="0"/>
              </a:rPr>
              <a:t>We wanted to see if there was any correlation between sleep and different factors like smoking &amp; alcohol habits, annual income, health status, debt, medical conditions, no. of jobs etc</a:t>
            </a:r>
          </a:p>
        </p:txBody>
      </p:sp>
    </p:spTree>
    <p:extLst>
      <p:ext uri="{BB962C8B-B14F-4D97-AF65-F5344CB8AC3E}">
        <p14:creationId xmlns:p14="http://schemas.microsoft.com/office/powerpoint/2010/main" val="26121844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594F0A7-3EE6-0A4B-959D-8DA85B2846F3}"/>
              </a:ext>
            </a:extLst>
          </p:cNvPr>
          <p:cNvPicPr>
            <a:picLocks noChangeAspect="1"/>
          </p:cNvPicPr>
          <p:nvPr/>
        </p:nvPicPr>
        <p:blipFill>
          <a:blip r:embed="rId2"/>
          <a:stretch>
            <a:fillRect/>
          </a:stretch>
        </p:blipFill>
        <p:spPr>
          <a:xfrm>
            <a:off x="2550380" y="1097392"/>
            <a:ext cx="8429124" cy="4572800"/>
          </a:xfrm>
          <a:prstGeom prst="rect">
            <a:avLst/>
          </a:prstGeom>
          <a:solidFill>
            <a:schemeClr val="bg1"/>
          </a:solidFill>
        </p:spPr>
      </p:pic>
      <p:sp>
        <p:nvSpPr>
          <p:cNvPr id="4" name="Rectangle 3">
            <a:extLst>
              <a:ext uri="{FF2B5EF4-FFF2-40B4-BE49-F238E27FC236}">
                <a16:creationId xmlns:a16="http://schemas.microsoft.com/office/drawing/2014/main" id="{B26F9679-BA88-B94B-80F3-9FE625914572}"/>
              </a:ext>
            </a:extLst>
          </p:cNvPr>
          <p:cNvSpPr/>
          <p:nvPr/>
        </p:nvSpPr>
        <p:spPr>
          <a:xfrm>
            <a:off x="2801816" y="5240215"/>
            <a:ext cx="7350369" cy="4299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40B92E03-BC24-0D4A-A36C-CA5F99874D5A}"/>
              </a:ext>
            </a:extLst>
          </p:cNvPr>
          <p:cNvSpPr/>
          <p:nvPr/>
        </p:nvSpPr>
        <p:spPr>
          <a:xfrm>
            <a:off x="2462677" y="3036277"/>
            <a:ext cx="257078" cy="5040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F1C6A32F-7286-0D49-9440-8236B3E147F4}"/>
              </a:ext>
            </a:extLst>
          </p:cNvPr>
          <p:cNvSpPr txBox="1"/>
          <p:nvPr/>
        </p:nvSpPr>
        <p:spPr>
          <a:xfrm rot="16200000">
            <a:off x="1323862" y="3199125"/>
            <a:ext cx="2236817" cy="369332"/>
          </a:xfrm>
          <a:prstGeom prst="rect">
            <a:avLst/>
          </a:prstGeom>
          <a:noFill/>
        </p:spPr>
        <p:txBody>
          <a:bodyPr wrap="square" rtlCol="0">
            <a:spAutoFit/>
          </a:bodyPr>
          <a:lstStyle/>
          <a:p>
            <a:r>
              <a:rPr lang="en-US" dirty="0"/>
              <a:t>Proportion of people</a:t>
            </a:r>
          </a:p>
        </p:txBody>
      </p:sp>
      <p:sp>
        <p:nvSpPr>
          <p:cNvPr id="7" name="TextBox 6">
            <a:extLst>
              <a:ext uri="{FF2B5EF4-FFF2-40B4-BE49-F238E27FC236}">
                <a16:creationId xmlns:a16="http://schemas.microsoft.com/office/drawing/2014/main" id="{4F7A9E70-ED8E-2942-B330-7535DC578C73}"/>
              </a:ext>
            </a:extLst>
          </p:cNvPr>
          <p:cNvSpPr txBox="1"/>
          <p:nvPr/>
        </p:nvSpPr>
        <p:spPr>
          <a:xfrm>
            <a:off x="3112476" y="684125"/>
            <a:ext cx="6729047" cy="369332"/>
          </a:xfrm>
          <a:prstGeom prst="rect">
            <a:avLst/>
          </a:prstGeom>
          <a:noFill/>
        </p:spPr>
        <p:txBody>
          <a:bodyPr wrap="square" rtlCol="0">
            <a:spAutoFit/>
          </a:bodyPr>
          <a:lstStyle/>
          <a:p>
            <a:pPr algn="ctr"/>
            <a:r>
              <a:rPr lang="en-US" dirty="0"/>
              <a:t>Whether a person has income from regular wages or salary</a:t>
            </a:r>
          </a:p>
        </p:txBody>
      </p:sp>
      <p:sp>
        <p:nvSpPr>
          <p:cNvPr id="9" name="Rectangle 8">
            <a:extLst>
              <a:ext uri="{FF2B5EF4-FFF2-40B4-BE49-F238E27FC236}">
                <a16:creationId xmlns:a16="http://schemas.microsoft.com/office/drawing/2014/main" id="{7D32F430-3E82-4143-BCE0-00488EDFFE89}"/>
              </a:ext>
            </a:extLst>
          </p:cNvPr>
          <p:cNvSpPr/>
          <p:nvPr/>
        </p:nvSpPr>
        <p:spPr>
          <a:xfrm>
            <a:off x="10152185" y="2731477"/>
            <a:ext cx="633046"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E253785A-CDDD-D643-8F1C-A03D85E0A102}"/>
              </a:ext>
            </a:extLst>
          </p:cNvPr>
          <p:cNvSpPr txBox="1"/>
          <p:nvPr/>
        </p:nvSpPr>
        <p:spPr>
          <a:xfrm>
            <a:off x="10215621" y="2927067"/>
            <a:ext cx="1139219" cy="261610"/>
          </a:xfrm>
          <a:prstGeom prst="rect">
            <a:avLst/>
          </a:prstGeom>
          <a:noFill/>
        </p:spPr>
        <p:txBody>
          <a:bodyPr wrap="square" rtlCol="0">
            <a:spAutoFit/>
          </a:bodyPr>
          <a:lstStyle/>
          <a:p>
            <a:r>
              <a:rPr lang="en-US" sz="1100" dirty="0"/>
              <a:t>YES / NO</a:t>
            </a:r>
          </a:p>
        </p:txBody>
      </p:sp>
    </p:spTree>
    <p:extLst>
      <p:ext uri="{BB962C8B-B14F-4D97-AF65-F5344CB8AC3E}">
        <p14:creationId xmlns:p14="http://schemas.microsoft.com/office/powerpoint/2010/main" val="27885925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52E8807-320D-094A-BC8D-F14917C9E859}"/>
              </a:ext>
            </a:extLst>
          </p:cNvPr>
          <p:cNvSpPr txBox="1"/>
          <p:nvPr/>
        </p:nvSpPr>
        <p:spPr>
          <a:xfrm>
            <a:off x="335280" y="975360"/>
            <a:ext cx="11597640" cy="3891835"/>
          </a:xfrm>
          <a:prstGeom prst="rect">
            <a:avLst/>
          </a:prstGeom>
          <a:noFill/>
        </p:spPr>
        <p:txBody>
          <a:bodyPr wrap="square" rtlCol="0">
            <a:spAutoFit/>
          </a:bodyPr>
          <a:lstStyle/>
          <a:p>
            <a:r>
              <a:rPr lang="en-US" sz="2800" dirty="0">
                <a:latin typeface="Calibri" panose="020F0502020204030204" pitchFamily="34" charset="0"/>
                <a:cs typeface="Calibri" panose="020F0502020204030204" pitchFamily="34" charset="0"/>
              </a:rPr>
              <a:t>Methods</a:t>
            </a:r>
          </a:p>
          <a:p>
            <a:pPr>
              <a:lnSpc>
                <a:spcPct val="150000"/>
              </a:lnSpc>
            </a:pPr>
            <a:endParaRPr lang="en-US" sz="2800" dirty="0">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US" sz="2000" dirty="0">
                <a:latin typeface="Calibri" panose="020F0502020204030204" pitchFamily="34" charset="0"/>
                <a:cs typeface="Calibri" panose="020F0502020204030204" pitchFamily="34" charset="0"/>
              </a:rPr>
              <a:t>5 Variables representing sleeping pattern of an individual: </a:t>
            </a:r>
            <a:br>
              <a:rPr lang="en-US" sz="2000" dirty="0">
                <a:latin typeface="Calibri" panose="020F0502020204030204" pitchFamily="34" charset="0"/>
                <a:cs typeface="Calibri" panose="020F0502020204030204" pitchFamily="34" charset="0"/>
              </a:rPr>
            </a:br>
            <a:r>
              <a:rPr lang="en-US" sz="2000" dirty="0">
                <a:latin typeface="Calibri" panose="020F0502020204030204" pitchFamily="34" charset="0"/>
                <a:cs typeface="Calibri" panose="020F0502020204030204" pitchFamily="34" charset="0"/>
              </a:rPr>
              <a:t>Number of hours of sleep, Number of days woke up feeling rested in past week, Number of times having trouble falling asleep in past week, Number of times taking medication for sleep in past week, Number of times having trouble staying asleep in past week </a:t>
            </a:r>
          </a:p>
          <a:p>
            <a:pPr marL="342900" indent="-342900">
              <a:lnSpc>
                <a:spcPct val="150000"/>
              </a:lnSpc>
              <a:buFont typeface="Arial" panose="020B0604020202020204" pitchFamily="34" charset="0"/>
              <a:buChar char="•"/>
            </a:pPr>
            <a:r>
              <a:rPr lang="en-US" sz="2000" dirty="0">
                <a:latin typeface="Calibri" panose="020F0502020204030204" pitchFamily="34" charset="0"/>
                <a:cs typeface="Calibri" panose="020F0502020204030204" pitchFamily="34" charset="0"/>
              </a:rPr>
              <a:t>In order to favor the analysis, we combined these variables into a single “Sleep score”</a:t>
            </a:r>
          </a:p>
          <a:p>
            <a:pPr marL="342900" indent="-342900">
              <a:lnSpc>
                <a:spcPct val="150000"/>
              </a:lnSpc>
              <a:buFont typeface="Arial" panose="020B0604020202020204" pitchFamily="34" charset="0"/>
              <a:buChar char="•"/>
            </a:pPr>
            <a:r>
              <a:rPr lang="en-US" sz="2000" dirty="0">
                <a:latin typeface="Calibri" panose="020F0502020204030204" pitchFamily="34" charset="0"/>
                <a:cs typeface="Calibri" panose="020F0502020204030204" pitchFamily="34" charset="0"/>
              </a:rPr>
              <a:t>Sleep score ranges from 0 to 100 where the person with better score sleeps better</a:t>
            </a:r>
          </a:p>
        </p:txBody>
      </p:sp>
    </p:spTree>
    <p:extLst>
      <p:ext uri="{BB962C8B-B14F-4D97-AF65-F5344CB8AC3E}">
        <p14:creationId xmlns:p14="http://schemas.microsoft.com/office/powerpoint/2010/main" val="12220934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CA4D1F6-0CD5-C042-99C5-ADF913578508}"/>
              </a:ext>
            </a:extLst>
          </p:cNvPr>
          <p:cNvSpPr txBox="1"/>
          <p:nvPr/>
        </p:nvSpPr>
        <p:spPr>
          <a:xfrm>
            <a:off x="4922322" y="688217"/>
            <a:ext cx="2347356" cy="369332"/>
          </a:xfrm>
          <a:prstGeom prst="rect">
            <a:avLst/>
          </a:prstGeom>
          <a:noFill/>
        </p:spPr>
        <p:txBody>
          <a:bodyPr wrap="square" rtlCol="0">
            <a:spAutoFit/>
          </a:bodyPr>
          <a:lstStyle/>
          <a:p>
            <a:pPr algn="ctr"/>
            <a:r>
              <a:rPr lang="en-US" dirty="0"/>
              <a:t>Computing Sleep score</a:t>
            </a:r>
          </a:p>
        </p:txBody>
      </p:sp>
      <p:sp>
        <p:nvSpPr>
          <p:cNvPr id="9" name="Oval 8">
            <a:extLst>
              <a:ext uri="{FF2B5EF4-FFF2-40B4-BE49-F238E27FC236}">
                <a16:creationId xmlns:a16="http://schemas.microsoft.com/office/drawing/2014/main" id="{4C30B09C-99FD-904D-A099-5E800460DC14}"/>
              </a:ext>
            </a:extLst>
          </p:cNvPr>
          <p:cNvSpPr/>
          <p:nvPr/>
        </p:nvSpPr>
        <p:spPr>
          <a:xfrm>
            <a:off x="6593177" y="1681852"/>
            <a:ext cx="2626032" cy="480352"/>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solidFill>
                  <a:sysClr val="windowText" lastClr="000000"/>
                </a:solidFill>
              </a:rPr>
              <a:t>Score += 10 - 40 </a:t>
            </a:r>
          </a:p>
        </p:txBody>
      </p:sp>
      <p:sp>
        <p:nvSpPr>
          <p:cNvPr id="10" name="Oval 9">
            <a:extLst>
              <a:ext uri="{FF2B5EF4-FFF2-40B4-BE49-F238E27FC236}">
                <a16:creationId xmlns:a16="http://schemas.microsoft.com/office/drawing/2014/main" id="{29F5DC25-4050-DF46-9C34-9ECCEAB71DCD}"/>
              </a:ext>
            </a:extLst>
          </p:cNvPr>
          <p:cNvSpPr/>
          <p:nvPr/>
        </p:nvSpPr>
        <p:spPr>
          <a:xfrm>
            <a:off x="390301" y="3539966"/>
            <a:ext cx="1674026" cy="96070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solidFill>
                  <a:sysClr val="windowText" lastClr="000000"/>
                </a:solidFill>
              </a:rPr>
              <a:t>Score </a:t>
            </a:r>
          </a:p>
          <a:p>
            <a:pPr algn="ctr"/>
            <a:r>
              <a:rPr lang="en-US" dirty="0">
                <a:solidFill>
                  <a:sysClr val="windowText" lastClr="000000"/>
                </a:solidFill>
              </a:rPr>
              <a:t>= </a:t>
            </a:r>
          </a:p>
          <a:p>
            <a:pPr algn="ctr"/>
            <a:r>
              <a:rPr lang="en-US" dirty="0">
                <a:solidFill>
                  <a:sysClr val="windowText" lastClr="000000"/>
                </a:solidFill>
              </a:rPr>
              <a:t>0</a:t>
            </a:r>
          </a:p>
        </p:txBody>
      </p:sp>
      <p:sp>
        <p:nvSpPr>
          <p:cNvPr id="11" name="Oval 10">
            <a:extLst>
              <a:ext uri="{FF2B5EF4-FFF2-40B4-BE49-F238E27FC236}">
                <a16:creationId xmlns:a16="http://schemas.microsoft.com/office/drawing/2014/main" id="{63CA8969-7C49-2044-A9C6-DA6DBD3FCDA0}"/>
              </a:ext>
            </a:extLst>
          </p:cNvPr>
          <p:cNvSpPr/>
          <p:nvPr/>
        </p:nvSpPr>
        <p:spPr>
          <a:xfrm>
            <a:off x="2951215" y="3539967"/>
            <a:ext cx="2755074" cy="96070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 times having trouble falling asleep, past week</a:t>
            </a:r>
            <a:endParaRPr lang="en-US" dirty="0">
              <a:solidFill>
                <a:sysClr val="windowText" lastClr="000000"/>
              </a:solidFill>
            </a:endParaRPr>
          </a:p>
        </p:txBody>
      </p:sp>
      <p:sp>
        <p:nvSpPr>
          <p:cNvPr id="13" name="Oval 12">
            <a:extLst>
              <a:ext uri="{FF2B5EF4-FFF2-40B4-BE49-F238E27FC236}">
                <a16:creationId xmlns:a16="http://schemas.microsoft.com/office/drawing/2014/main" id="{AB7D7353-E7A1-E947-8EB8-CF5B58298E49}"/>
              </a:ext>
            </a:extLst>
          </p:cNvPr>
          <p:cNvSpPr/>
          <p:nvPr/>
        </p:nvSpPr>
        <p:spPr>
          <a:xfrm>
            <a:off x="2972791" y="2492381"/>
            <a:ext cx="2755074" cy="96070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Days woke up feeling rested, past week </a:t>
            </a:r>
            <a:endParaRPr lang="en-US" dirty="0">
              <a:solidFill>
                <a:sysClr val="windowText" lastClr="000000"/>
              </a:solidFill>
            </a:endParaRPr>
          </a:p>
        </p:txBody>
      </p:sp>
      <p:sp>
        <p:nvSpPr>
          <p:cNvPr id="14" name="Oval 13">
            <a:extLst>
              <a:ext uri="{FF2B5EF4-FFF2-40B4-BE49-F238E27FC236}">
                <a16:creationId xmlns:a16="http://schemas.microsoft.com/office/drawing/2014/main" id="{1EDC081D-A9E5-6746-9D8B-38770CD94BDD}"/>
              </a:ext>
            </a:extLst>
          </p:cNvPr>
          <p:cNvSpPr/>
          <p:nvPr/>
        </p:nvSpPr>
        <p:spPr>
          <a:xfrm>
            <a:off x="2951215" y="4590672"/>
            <a:ext cx="2755074" cy="96070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 times taking medication for sleep, past week </a:t>
            </a:r>
            <a:endParaRPr lang="en-US" dirty="0">
              <a:solidFill>
                <a:sysClr val="windowText" lastClr="000000"/>
              </a:solidFill>
            </a:endParaRPr>
          </a:p>
        </p:txBody>
      </p:sp>
      <p:sp>
        <p:nvSpPr>
          <p:cNvPr id="15" name="Oval 14">
            <a:extLst>
              <a:ext uri="{FF2B5EF4-FFF2-40B4-BE49-F238E27FC236}">
                <a16:creationId xmlns:a16="http://schemas.microsoft.com/office/drawing/2014/main" id="{3D28BF90-7489-5548-976C-D1CB932EAE21}"/>
              </a:ext>
            </a:extLst>
          </p:cNvPr>
          <p:cNvSpPr/>
          <p:nvPr/>
        </p:nvSpPr>
        <p:spPr>
          <a:xfrm>
            <a:off x="2951215" y="5641377"/>
            <a:ext cx="2755074" cy="96070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 times having trouble staying asleep, past week </a:t>
            </a:r>
            <a:endParaRPr lang="en-US" dirty="0">
              <a:solidFill>
                <a:sysClr val="windowText" lastClr="000000"/>
              </a:solidFill>
            </a:endParaRPr>
          </a:p>
        </p:txBody>
      </p:sp>
      <p:sp>
        <p:nvSpPr>
          <p:cNvPr id="16" name="Oval 15">
            <a:extLst>
              <a:ext uri="{FF2B5EF4-FFF2-40B4-BE49-F238E27FC236}">
                <a16:creationId xmlns:a16="http://schemas.microsoft.com/office/drawing/2014/main" id="{79D587E3-CEF4-C34B-BB80-54AADE9D9926}"/>
              </a:ext>
            </a:extLst>
          </p:cNvPr>
          <p:cNvSpPr/>
          <p:nvPr/>
        </p:nvSpPr>
        <p:spPr>
          <a:xfrm>
            <a:off x="2972791" y="1441676"/>
            <a:ext cx="2755074" cy="96070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solidFill>
                  <a:sysClr val="windowText" lastClr="000000"/>
                </a:solidFill>
              </a:rPr>
              <a:t>Number of Hours of sleep</a:t>
            </a:r>
          </a:p>
        </p:txBody>
      </p:sp>
      <p:sp>
        <p:nvSpPr>
          <p:cNvPr id="17" name="Oval 16">
            <a:extLst>
              <a:ext uri="{FF2B5EF4-FFF2-40B4-BE49-F238E27FC236}">
                <a16:creationId xmlns:a16="http://schemas.microsoft.com/office/drawing/2014/main" id="{5A88A5B6-9C8D-1C4B-965D-57DFE5E642CD}"/>
              </a:ext>
            </a:extLst>
          </p:cNvPr>
          <p:cNvSpPr/>
          <p:nvPr/>
        </p:nvSpPr>
        <p:spPr>
          <a:xfrm>
            <a:off x="6593177" y="2729438"/>
            <a:ext cx="2626032" cy="480352"/>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solidFill>
                  <a:sysClr val="windowText" lastClr="000000"/>
                </a:solidFill>
              </a:rPr>
              <a:t>Score += 0 - 20 </a:t>
            </a:r>
          </a:p>
        </p:txBody>
      </p:sp>
      <p:sp>
        <p:nvSpPr>
          <p:cNvPr id="18" name="Oval 17">
            <a:extLst>
              <a:ext uri="{FF2B5EF4-FFF2-40B4-BE49-F238E27FC236}">
                <a16:creationId xmlns:a16="http://schemas.microsoft.com/office/drawing/2014/main" id="{1653300B-CCAC-F34B-BB8F-D215A1CE6AA5}"/>
              </a:ext>
            </a:extLst>
          </p:cNvPr>
          <p:cNvSpPr/>
          <p:nvPr/>
        </p:nvSpPr>
        <p:spPr>
          <a:xfrm>
            <a:off x="6593177" y="3780143"/>
            <a:ext cx="2626032" cy="480352"/>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solidFill>
                  <a:sysClr val="windowText" lastClr="000000"/>
                </a:solidFill>
              </a:rPr>
              <a:t>Score += 0 - 10 </a:t>
            </a:r>
          </a:p>
        </p:txBody>
      </p:sp>
      <p:sp>
        <p:nvSpPr>
          <p:cNvPr id="19" name="Oval 18">
            <a:extLst>
              <a:ext uri="{FF2B5EF4-FFF2-40B4-BE49-F238E27FC236}">
                <a16:creationId xmlns:a16="http://schemas.microsoft.com/office/drawing/2014/main" id="{1635399F-779E-044F-A688-EE615CB1359F}"/>
              </a:ext>
            </a:extLst>
          </p:cNvPr>
          <p:cNvSpPr/>
          <p:nvPr/>
        </p:nvSpPr>
        <p:spPr>
          <a:xfrm>
            <a:off x="6593177" y="4830848"/>
            <a:ext cx="2626032" cy="480352"/>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solidFill>
                  <a:sysClr val="windowText" lastClr="000000"/>
                </a:solidFill>
              </a:rPr>
              <a:t>Score += 0 - 20 </a:t>
            </a:r>
          </a:p>
        </p:txBody>
      </p:sp>
      <p:sp>
        <p:nvSpPr>
          <p:cNvPr id="20" name="Oval 19">
            <a:extLst>
              <a:ext uri="{FF2B5EF4-FFF2-40B4-BE49-F238E27FC236}">
                <a16:creationId xmlns:a16="http://schemas.microsoft.com/office/drawing/2014/main" id="{47B5D3B7-6604-AE4A-9A61-7403EC46ACCA}"/>
              </a:ext>
            </a:extLst>
          </p:cNvPr>
          <p:cNvSpPr/>
          <p:nvPr/>
        </p:nvSpPr>
        <p:spPr>
          <a:xfrm>
            <a:off x="6593177" y="5881553"/>
            <a:ext cx="2626032" cy="480352"/>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solidFill>
                  <a:sysClr val="windowText" lastClr="000000"/>
                </a:solidFill>
              </a:rPr>
              <a:t>Score += 0 - 10 </a:t>
            </a:r>
          </a:p>
        </p:txBody>
      </p:sp>
      <p:sp>
        <p:nvSpPr>
          <p:cNvPr id="21" name="Oval 20">
            <a:extLst>
              <a:ext uri="{FF2B5EF4-FFF2-40B4-BE49-F238E27FC236}">
                <a16:creationId xmlns:a16="http://schemas.microsoft.com/office/drawing/2014/main" id="{2FAB2103-601A-124B-A5A8-00B061FF07DE}"/>
              </a:ext>
            </a:extLst>
          </p:cNvPr>
          <p:cNvSpPr/>
          <p:nvPr/>
        </p:nvSpPr>
        <p:spPr>
          <a:xfrm>
            <a:off x="10106097" y="3539965"/>
            <a:ext cx="1695602" cy="96070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solidFill>
                  <a:sysClr val="windowText" lastClr="000000"/>
                </a:solidFill>
              </a:rPr>
              <a:t>Score </a:t>
            </a:r>
          </a:p>
          <a:p>
            <a:pPr algn="ctr"/>
            <a:r>
              <a:rPr lang="en-US" dirty="0">
                <a:solidFill>
                  <a:sysClr val="windowText" lastClr="000000"/>
                </a:solidFill>
              </a:rPr>
              <a:t>= </a:t>
            </a:r>
          </a:p>
          <a:p>
            <a:pPr algn="ctr"/>
            <a:r>
              <a:rPr lang="en-US" dirty="0">
                <a:solidFill>
                  <a:sysClr val="windowText" lastClr="000000"/>
                </a:solidFill>
              </a:rPr>
              <a:t>0 - 100</a:t>
            </a:r>
          </a:p>
        </p:txBody>
      </p:sp>
      <p:cxnSp>
        <p:nvCxnSpPr>
          <p:cNvPr id="23" name="Straight Arrow Connector 22">
            <a:extLst>
              <a:ext uri="{FF2B5EF4-FFF2-40B4-BE49-F238E27FC236}">
                <a16:creationId xmlns:a16="http://schemas.microsoft.com/office/drawing/2014/main" id="{C17F30BF-0146-4045-88E5-E62C3C04DC72}"/>
              </a:ext>
            </a:extLst>
          </p:cNvPr>
          <p:cNvCxnSpPr>
            <a:cxnSpLocks/>
            <a:stCxn id="10" idx="6"/>
            <a:endCxn id="16" idx="2"/>
          </p:cNvCxnSpPr>
          <p:nvPr/>
        </p:nvCxnSpPr>
        <p:spPr>
          <a:xfrm flipV="1">
            <a:off x="2064327" y="1922029"/>
            <a:ext cx="908464" cy="20982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BB762BEE-90A6-C94B-A197-C9C858B1FAD9}"/>
              </a:ext>
            </a:extLst>
          </p:cNvPr>
          <p:cNvCxnSpPr>
            <a:cxnSpLocks/>
            <a:stCxn id="10" idx="6"/>
            <a:endCxn id="13" idx="2"/>
          </p:cNvCxnSpPr>
          <p:nvPr/>
        </p:nvCxnSpPr>
        <p:spPr>
          <a:xfrm flipV="1">
            <a:off x="2064327" y="2972734"/>
            <a:ext cx="908464" cy="10475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167A2869-75F7-294F-A464-58C54FF98270}"/>
              </a:ext>
            </a:extLst>
          </p:cNvPr>
          <p:cNvCxnSpPr>
            <a:cxnSpLocks/>
            <a:stCxn id="10" idx="6"/>
            <a:endCxn id="11" idx="2"/>
          </p:cNvCxnSpPr>
          <p:nvPr/>
        </p:nvCxnSpPr>
        <p:spPr>
          <a:xfrm>
            <a:off x="2064327" y="4020318"/>
            <a:ext cx="886888" cy="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99934574-CAC2-934D-B0BD-80D874B92A45}"/>
              </a:ext>
            </a:extLst>
          </p:cNvPr>
          <p:cNvCxnSpPr>
            <a:cxnSpLocks/>
            <a:stCxn id="10" idx="6"/>
            <a:endCxn id="14" idx="2"/>
          </p:cNvCxnSpPr>
          <p:nvPr/>
        </p:nvCxnSpPr>
        <p:spPr>
          <a:xfrm>
            <a:off x="2064327" y="4020318"/>
            <a:ext cx="886888" cy="10507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F9376A35-5E5E-2342-9F5B-733185D205EB}"/>
              </a:ext>
            </a:extLst>
          </p:cNvPr>
          <p:cNvCxnSpPr>
            <a:cxnSpLocks/>
            <a:stCxn id="10" idx="6"/>
            <a:endCxn id="15" idx="2"/>
          </p:cNvCxnSpPr>
          <p:nvPr/>
        </p:nvCxnSpPr>
        <p:spPr>
          <a:xfrm>
            <a:off x="2064327" y="4020318"/>
            <a:ext cx="886888" cy="21014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110B30A7-CB09-804C-A49E-378E0508E9E3}"/>
              </a:ext>
            </a:extLst>
          </p:cNvPr>
          <p:cNvCxnSpPr>
            <a:stCxn id="16" idx="6"/>
            <a:endCxn id="9" idx="2"/>
          </p:cNvCxnSpPr>
          <p:nvPr/>
        </p:nvCxnSpPr>
        <p:spPr>
          <a:xfrm flipV="1">
            <a:off x="5727865" y="1922028"/>
            <a:ext cx="865312"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D6264570-1ABD-7742-96C4-F5AAFE68D4B6}"/>
              </a:ext>
            </a:extLst>
          </p:cNvPr>
          <p:cNvCxnSpPr/>
          <p:nvPr/>
        </p:nvCxnSpPr>
        <p:spPr>
          <a:xfrm flipV="1">
            <a:off x="5727865" y="2968232"/>
            <a:ext cx="865312"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41769D5A-49C7-E24E-A7D0-DD4A68D26778}"/>
              </a:ext>
            </a:extLst>
          </p:cNvPr>
          <p:cNvCxnSpPr/>
          <p:nvPr/>
        </p:nvCxnSpPr>
        <p:spPr>
          <a:xfrm flipV="1">
            <a:off x="5727865" y="4014435"/>
            <a:ext cx="865312"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D9806B82-8654-A043-B2C3-AAC454E8C9BA}"/>
              </a:ext>
            </a:extLst>
          </p:cNvPr>
          <p:cNvCxnSpPr/>
          <p:nvPr/>
        </p:nvCxnSpPr>
        <p:spPr>
          <a:xfrm flipV="1">
            <a:off x="5706289" y="5067905"/>
            <a:ext cx="865312"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E4505111-13A3-664A-9210-443EF52B8D24}"/>
              </a:ext>
            </a:extLst>
          </p:cNvPr>
          <p:cNvCxnSpPr/>
          <p:nvPr/>
        </p:nvCxnSpPr>
        <p:spPr>
          <a:xfrm flipV="1">
            <a:off x="5727865" y="6106709"/>
            <a:ext cx="865312"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FB51EFAE-5692-3B4E-9F0A-A7F6622C4C8E}"/>
              </a:ext>
            </a:extLst>
          </p:cNvPr>
          <p:cNvCxnSpPr>
            <a:cxnSpLocks/>
            <a:stCxn id="9" idx="6"/>
            <a:endCxn id="21" idx="2"/>
          </p:cNvCxnSpPr>
          <p:nvPr/>
        </p:nvCxnSpPr>
        <p:spPr>
          <a:xfrm>
            <a:off x="9219209" y="1922028"/>
            <a:ext cx="886888" cy="20982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0FFDB10D-4314-8347-A760-109A7CAA1B70}"/>
              </a:ext>
            </a:extLst>
          </p:cNvPr>
          <p:cNvCxnSpPr>
            <a:cxnSpLocks/>
            <a:stCxn id="17" idx="6"/>
            <a:endCxn id="21" idx="2"/>
          </p:cNvCxnSpPr>
          <p:nvPr/>
        </p:nvCxnSpPr>
        <p:spPr>
          <a:xfrm>
            <a:off x="9219209" y="2969614"/>
            <a:ext cx="886888" cy="10507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0056F9E3-24F8-2E48-919E-29A1CD78A587}"/>
              </a:ext>
            </a:extLst>
          </p:cNvPr>
          <p:cNvCxnSpPr>
            <a:cxnSpLocks/>
            <a:stCxn id="18" idx="6"/>
            <a:endCxn id="21" idx="2"/>
          </p:cNvCxnSpPr>
          <p:nvPr/>
        </p:nvCxnSpPr>
        <p:spPr>
          <a:xfrm flipV="1">
            <a:off x="9219209" y="4020318"/>
            <a:ext cx="886888"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BA8A4841-4074-D64F-8668-68110B28B944}"/>
              </a:ext>
            </a:extLst>
          </p:cNvPr>
          <p:cNvCxnSpPr>
            <a:cxnSpLocks/>
            <a:stCxn id="19" idx="6"/>
            <a:endCxn id="21" idx="2"/>
          </p:cNvCxnSpPr>
          <p:nvPr/>
        </p:nvCxnSpPr>
        <p:spPr>
          <a:xfrm flipV="1">
            <a:off x="9219209" y="4020318"/>
            <a:ext cx="886888" cy="10507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2B0A2F62-27EA-D942-B93E-B3466558754E}"/>
              </a:ext>
            </a:extLst>
          </p:cNvPr>
          <p:cNvCxnSpPr>
            <a:cxnSpLocks/>
            <a:stCxn id="20" idx="6"/>
            <a:endCxn id="21" idx="2"/>
          </p:cNvCxnSpPr>
          <p:nvPr/>
        </p:nvCxnSpPr>
        <p:spPr>
          <a:xfrm flipV="1">
            <a:off x="9219209" y="4020318"/>
            <a:ext cx="886888" cy="21014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797351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0B92E03-BC24-0D4A-A36C-CA5F99874D5A}"/>
              </a:ext>
            </a:extLst>
          </p:cNvPr>
          <p:cNvSpPr/>
          <p:nvPr/>
        </p:nvSpPr>
        <p:spPr>
          <a:xfrm>
            <a:off x="2462677" y="3036277"/>
            <a:ext cx="257078" cy="5040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44DE652B-4B9E-CC44-B1FA-7026D6D0CA90}"/>
              </a:ext>
            </a:extLst>
          </p:cNvPr>
          <p:cNvPicPr>
            <a:picLocks noChangeAspect="1"/>
          </p:cNvPicPr>
          <p:nvPr/>
        </p:nvPicPr>
        <p:blipFill>
          <a:blip r:embed="rId2"/>
          <a:stretch>
            <a:fillRect/>
          </a:stretch>
        </p:blipFill>
        <p:spPr>
          <a:xfrm>
            <a:off x="3530969" y="969357"/>
            <a:ext cx="6458585" cy="4637932"/>
          </a:xfrm>
          <a:prstGeom prst="rect">
            <a:avLst/>
          </a:prstGeom>
        </p:spPr>
      </p:pic>
      <p:sp>
        <p:nvSpPr>
          <p:cNvPr id="14" name="Rectangle 13">
            <a:extLst>
              <a:ext uri="{FF2B5EF4-FFF2-40B4-BE49-F238E27FC236}">
                <a16:creationId xmlns:a16="http://schemas.microsoft.com/office/drawing/2014/main" id="{4B765759-25B7-D945-B89C-466CF75FFD02}"/>
              </a:ext>
            </a:extLst>
          </p:cNvPr>
          <p:cNvSpPr/>
          <p:nvPr/>
        </p:nvSpPr>
        <p:spPr>
          <a:xfrm>
            <a:off x="3915508" y="5462954"/>
            <a:ext cx="6043779" cy="2813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8EA79A58-AC70-694F-A90B-D81FBB047FF3}"/>
              </a:ext>
            </a:extLst>
          </p:cNvPr>
          <p:cNvSpPr txBox="1"/>
          <p:nvPr/>
        </p:nvSpPr>
        <p:spPr>
          <a:xfrm>
            <a:off x="4063953" y="581658"/>
            <a:ext cx="5392615" cy="369332"/>
          </a:xfrm>
          <a:prstGeom prst="rect">
            <a:avLst/>
          </a:prstGeom>
          <a:noFill/>
        </p:spPr>
        <p:txBody>
          <a:bodyPr wrap="square" rtlCol="0">
            <a:spAutoFit/>
          </a:bodyPr>
          <a:lstStyle/>
          <a:p>
            <a:pPr algn="ctr"/>
            <a:r>
              <a:rPr lang="en-US" dirty="0"/>
              <a:t>How would you describe your health in general?</a:t>
            </a:r>
          </a:p>
        </p:txBody>
      </p:sp>
      <p:sp>
        <p:nvSpPr>
          <p:cNvPr id="13" name="TextBox 12">
            <a:extLst>
              <a:ext uri="{FF2B5EF4-FFF2-40B4-BE49-F238E27FC236}">
                <a16:creationId xmlns:a16="http://schemas.microsoft.com/office/drawing/2014/main" id="{C951611F-34A6-7849-A57F-C5B4A46159BC}"/>
              </a:ext>
            </a:extLst>
          </p:cNvPr>
          <p:cNvSpPr txBox="1"/>
          <p:nvPr/>
        </p:nvSpPr>
        <p:spPr>
          <a:xfrm rot="16200000">
            <a:off x="4008647" y="5703280"/>
            <a:ext cx="1066800" cy="307777"/>
          </a:xfrm>
          <a:prstGeom prst="rect">
            <a:avLst/>
          </a:prstGeom>
          <a:noFill/>
        </p:spPr>
        <p:txBody>
          <a:bodyPr wrap="square" rtlCol="0">
            <a:spAutoFit/>
          </a:bodyPr>
          <a:lstStyle/>
          <a:p>
            <a:pPr algn="ctr"/>
            <a:r>
              <a:rPr lang="en-US" sz="1400" dirty="0"/>
              <a:t>Excellent</a:t>
            </a:r>
          </a:p>
        </p:txBody>
      </p:sp>
      <p:sp>
        <p:nvSpPr>
          <p:cNvPr id="22" name="TextBox 21">
            <a:extLst>
              <a:ext uri="{FF2B5EF4-FFF2-40B4-BE49-F238E27FC236}">
                <a16:creationId xmlns:a16="http://schemas.microsoft.com/office/drawing/2014/main" id="{2D046C93-3778-0E44-918A-9C6F12592CA7}"/>
              </a:ext>
            </a:extLst>
          </p:cNvPr>
          <p:cNvSpPr txBox="1"/>
          <p:nvPr/>
        </p:nvSpPr>
        <p:spPr>
          <a:xfrm rot="16200000">
            <a:off x="5232760" y="5736955"/>
            <a:ext cx="1066800" cy="307777"/>
          </a:xfrm>
          <a:prstGeom prst="rect">
            <a:avLst/>
          </a:prstGeom>
          <a:noFill/>
        </p:spPr>
        <p:txBody>
          <a:bodyPr wrap="square" rtlCol="0">
            <a:spAutoFit/>
          </a:bodyPr>
          <a:lstStyle/>
          <a:p>
            <a:pPr algn="ctr"/>
            <a:r>
              <a:rPr lang="en-US" sz="1400" dirty="0"/>
              <a:t>Very Good</a:t>
            </a:r>
          </a:p>
        </p:txBody>
      </p:sp>
      <p:sp>
        <p:nvSpPr>
          <p:cNvPr id="23" name="TextBox 22">
            <a:extLst>
              <a:ext uri="{FF2B5EF4-FFF2-40B4-BE49-F238E27FC236}">
                <a16:creationId xmlns:a16="http://schemas.microsoft.com/office/drawing/2014/main" id="{C94B7890-9153-814E-94C5-92F0D821266C}"/>
              </a:ext>
            </a:extLst>
          </p:cNvPr>
          <p:cNvSpPr txBox="1"/>
          <p:nvPr/>
        </p:nvSpPr>
        <p:spPr>
          <a:xfrm rot="16200000">
            <a:off x="7637765" y="5498461"/>
            <a:ext cx="1066800" cy="307777"/>
          </a:xfrm>
          <a:prstGeom prst="rect">
            <a:avLst/>
          </a:prstGeom>
          <a:noFill/>
        </p:spPr>
        <p:txBody>
          <a:bodyPr wrap="square" rtlCol="0">
            <a:spAutoFit/>
          </a:bodyPr>
          <a:lstStyle/>
          <a:p>
            <a:pPr algn="ctr"/>
            <a:r>
              <a:rPr lang="en-US" sz="1400" dirty="0"/>
              <a:t>Fair</a:t>
            </a:r>
          </a:p>
        </p:txBody>
      </p:sp>
      <p:sp>
        <p:nvSpPr>
          <p:cNvPr id="24" name="TextBox 23">
            <a:extLst>
              <a:ext uri="{FF2B5EF4-FFF2-40B4-BE49-F238E27FC236}">
                <a16:creationId xmlns:a16="http://schemas.microsoft.com/office/drawing/2014/main" id="{30DE84C0-47A5-ED44-BA3C-33668C92F3E2}"/>
              </a:ext>
            </a:extLst>
          </p:cNvPr>
          <p:cNvSpPr txBox="1"/>
          <p:nvPr/>
        </p:nvSpPr>
        <p:spPr>
          <a:xfrm rot="16200000">
            <a:off x="6436106" y="5547965"/>
            <a:ext cx="1066800" cy="307777"/>
          </a:xfrm>
          <a:prstGeom prst="rect">
            <a:avLst/>
          </a:prstGeom>
          <a:noFill/>
        </p:spPr>
        <p:txBody>
          <a:bodyPr wrap="square" rtlCol="0">
            <a:spAutoFit/>
          </a:bodyPr>
          <a:lstStyle/>
          <a:p>
            <a:pPr algn="ctr"/>
            <a:r>
              <a:rPr lang="en-US" sz="1400" dirty="0"/>
              <a:t>Good</a:t>
            </a:r>
          </a:p>
        </p:txBody>
      </p:sp>
      <p:sp>
        <p:nvSpPr>
          <p:cNvPr id="25" name="TextBox 24">
            <a:extLst>
              <a:ext uri="{FF2B5EF4-FFF2-40B4-BE49-F238E27FC236}">
                <a16:creationId xmlns:a16="http://schemas.microsoft.com/office/drawing/2014/main" id="{AD7BBE3B-384E-914C-96A7-D303C3E4A6C5}"/>
              </a:ext>
            </a:extLst>
          </p:cNvPr>
          <p:cNvSpPr txBox="1"/>
          <p:nvPr/>
        </p:nvSpPr>
        <p:spPr>
          <a:xfrm rot="16200000">
            <a:off x="8868162" y="5533629"/>
            <a:ext cx="1066800" cy="307777"/>
          </a:xfrm>
          <a:prstGeom prst="rect">
            <a:avLst/>
          </a:prstGeom>
          <a:noFill/>
        </p:spPr>
        <p:txBody>
          <a:bodyPr wrap="square" rtlCol="0">
            <a:spAutoFit/>
          </a:bodyPr>
          <a:lstStyle/>
          <a:p>
            <a:pPr algn="ctr"/>
            <a:r>
              <a:rPr lang="en-US" sz="1400" dirty="0"/>
              <a:t>Poor</a:t>
            </a:r>
          </a:p>
        </p:txBody>
      </p:sp>
      <p:sp>
        <p:nvSpPr>
          <p:cNvPr id="15" name="Rectangle 14">
            <a:extLst>
              <a:ext uri="{FF2B5EF4-FFF2-40B4-BE49-F238E27FC236}">
                <a16:creationId xmlns:a16="http://schemas.microsoft.com/office/drawing/2014/main" id="{113F6508-7C82-064D-8C98-E2F59D146238}"/>
              </a:ext>
            </a:extLst>
          </p:cNvPr>
          <p:cNvSpPr/>
          <p:nvPr/>
        </p:nvSpPr>
        <p:spPr>
          <a:xfrm>
            <a:off x="3387969" y="2883877"/>
            <a:ext cx="316523" cy="76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219DAC6F-D57E-7A49-AD87-B169DBA093F8}"/>
              </a:ext>
            </a:extLst>
          </p:cNvPr>
          <p:cNvSpPr txBox="1"/>
          <p:nvPr/>
        </p:nvSpPr>
        <p:spPr>
          <a:xfrm rot="16200000">
            <a:off x="2245242" y="2699211"/>
            <a:ext cx="2425846" cy="369332"/>
          </a:xfrm>
          <a:prstGeom prst="rect">
            <a:avLst/>
          </a:prstGeom>
          <a:noFill/>
        </p:spPr>
        <p:txBody>
          <a:bodyPr wrap="square" rtlCol="0">
            <a:spAutoFit/>
          </a:bodyPr>
          <a:lstStyle/>
          <a:p>
            <a:r>
              <a:rPr lang="en-US" dirty="0"/>
              <a:t>Sleep Score</a:t>
            </a:r>
          </a:p>
        </p:txBody>
      </p:sp>
    </p:spTree>
    <p:extLst>
      <p:ext uri="{BB962C8B-B14F-4D97-AF65-F5344CB8AC3E}">
        <p14:creationId xmlns:p14="http://schemas.microsoft.com/office/powerpoint/2010/main" val="22664747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0B92E03-BC24-0D4A-A36C-CA5F99874D5A}"/>
              </a:ext>
            </a:extLst>
          </p:cNvPr>
          <p:cNvSpPr/>
          <p:nvPr/>
        </p:nvSpPr>
        <p:spPr>
          <a:xfrm>
            <a:off x="2462677" y="3036277"/>
            <a:ext cx="257078" cy="5040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B765759-25B7-D945-B89C-466CF75FFD02}"/>
              </a:ext>
            </a:extLst>
          </p:cNvPr>
          <p:cNvSpPr/>
          <p:nvPr/>
        </p:nvSpPr>
        <p:spPr>
          <a:xfrm>
            <a:off x="3915508" y="5462954"/>
            <a:ext cx="6043779" cy="2813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C951611F-34A6-7849-A57F-C5B4A46159BC}"/>
              </a:ext>
            </a:extLst>
          </p:cNvPr>
          <p:cNvSpPr txBox="1"/>
          <p:nvPr/>
        </p:nvSpPr>
        <p:spPr>
          <a:xfrm rot="16200000">
            <a:off x="4199678" y="5558197"/>
            <a:ext cx="1066800" cy="523220"/>
          </a:xfrm>
          <a:prstGeom prst="rect">
            <a:avLst/>
          </a:prstGeom>
          <a:noFill/>
        </p:spPr>
        <p:txBody>
          <a:bodyPr wrap="square" rtlCol="0">
            <a:spAutoFit/>
          </a:bodyPr>
          <a:lstStyle/>
          <a:p>
            <a:pPr algn="ctr"/>
            <a:r>
              <a:rPr lang="en-US" sz="1400" dirty="0"/>
              <a:t>Very worried</a:t>
            </a:r>
          </a:p>
        </p:txBody>
      </p:sp>
      <p:sp>
        <p:nvSpPr>
          <p:cNvPr id="22" name="TextBox 21">
            <a:extLst>
              <a:ext uri="{FF2B5EF4-FFF2-40B4-BE49-F238E27FC236}">
                <a16:creationId xmlns:a16="http://schemas.microsoft.com/office/drawing/2014/main" id="{2D046C93-3778-0E44-918A-9C6F12592CA7}"/>
              </a:ext>
            </a:extLst>
          </p:cNvPr>
          <p:cNvSpPr txBox="1"/>
          <p:nvPr/>
        </p:nvSpPr>
        <p:spPr>
          <a:xfrm rot="16200000">
            <a:off x="5610690" y="5626267"/>
            <a:ext cx="1100476" cy="523220"/>
          </a:xfrm>
          <a:prstGeom prst="rect">
            <a:avLst/>
          </a:prstGeom>
          <a:noFill/>
        </p:spPr>
        <p:txBody>
          <a:bodyPr wrap="square" rtlCol="0">
            <a:spAutoFit/>
          </a:bodyPr>
          <a:lstStyle/>
          <a:p>
            <a:pPr algn="ctr"/>
            <a:r>
              <a:rPr lang="en-US" sz="1400" dirty="0" err="1"/>
              <a:t>Moderaterly</a:t>
            </a:r>
            <a:r>
              <a:rPr lang="en-US" sz="1400" dirty="0"/>
              <a:t> worried</a:t>
            </a:r>
          </a:p>
        </p:txBody>
      </p:sp>
      <p:sp>
        <p:nvSpPr>
          <p:cNvPr id="23" name="TextBox 22">
            <a:extLst>
              <a:ext uri="{FF2B5EF4-FFF2-40B4-BE49-F238E27FC236}">
                <a16:creationId xmlns:a16="http://schemas.microsoft.com/office/drawing/2014/main" id="{C94B7890-9153-814E-94C5-92F0D821266C}"/>
              </a:ext>
            </a:extLst>
          </p:cNvPr>
          <p:cNvSpPr txBox="1"/>
          <p:nvPr/>
        </p:nvSpPr>
        <p:spPr>
          <a:xfrm rot="16200000">
            <a:off x="8525066" y="5518544"/>
            <a:ext cx="1066800" cy="738664"/>
          </a:xfrm>
          <a:prstGeom prst="rect">
            <a:avLst/>
          </a:prstGeom>
          <a:noFill/>
        </p:spPr>
        <p:txBody>
          <a:bodyPr wrap="square" rtlCol="0">
            <a:spAutoFit/>
          </a:bodyPr>
          <a:lstStyle/>
          <a:p>
            <a:pPr algn="ctr"/>
            <a:r>
              <a:rPr lang="en-US" sz="1400" dirty="0"/>
              <a:t>Not worried at all</a:t>
            </a:r>
          </a:p>
        </p:txBody>
      </p:sp>
      <p:sp>
        <p:nvSpPr>
          <p:cNvPr id="24" name="TextBox 23">
            <a:extLst>
              <a:ext uri="{FF2B5EF4-FFF2-40B4-BE49-F238E27FC236}">
                <a16:creationId xmlns:a16="http://schemas.microsoft.com/office/drawing/2014/main" id="{30DE84C0-47A5-ED44-BA3C-33668C92F3E2}"/>
              </a:ext>
            </a:extLst>
          </p:cNvPr>
          <p:cNvSpPr txBox="1"/>
          <p:nvPr/>
        </p:nvSpPr>
        <p:spPr>
          <a:xfrm rot="16200000">
            <a:off x="7093296" y="5580877"/>
            <a:ext cx="1066800" cy="523220"/>
          </a:xfrm>
          <a:prstGeom prst="rect">
            <a:avLst/>
          </a:prstGeom>
          <a:noFill/>
        </p:spPr>
        <p:txBody>
          <a:bodyPr wrap="square" rtlCol="0">
            <a:spAutoFit/>
          </a:bodyPr>
          <a:lstStyle/>
          <a:p>
            <a:pPr algn="ctr"/>
            <a:r>
              <a:rPr lang="en-US" sz="1400" dirty="0"/>
              <a:t>Not too worried</a:t>
            </a:r>
          </a:p>
        </p:txBody>
      </p:sp>
      <p:sp>
        <p:nvSpPr>
          <p:cNvPr id="15" name="Rectangle 14">
            <a:extLst>
              <a:ext uri="{FF2B5EF4-FFF2-40B4-BE49-F238E27FC236}">
                <a16:creationId xmlns:a16="http://schemas.microsoft.com/office/drawing/2014/main" id="{113F6508-7C82-064D-8C98-E2F59D146238}"/>
              </a:ext>
            </a:extLst>
          </p:cNvPr>
          <p:cNvSpPr/>
          <p:nvPr/>
        </p:nvSpPr>
        <p:spPr>
          <a:xfrm>
            <a:off x="3387969" y="2883877"/>
            <a:ext cx="316523" cy="76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219DAC6F-D57E-7A49-AD87-B169DBA093F8}"/>
              </a:ext>
            </a:extLst>
          </p:cNvPr>
          <p:cNvSpPr txBox="1"/>
          <p:nvPr/>
        </p:nvSpPr>
        <p:spPr>
          <a:xfrm rot="16200000">
            <a:off x="2406361" y="2699211"/>
            <a:ext cx="2425846" cy="369332"/>
          </a:xfrm>
          <a:prstGeom prst="rect">
            <a:avLst/>
          </a:prstGeom>
          <a:noFill/>
        </p:spPr>
        <p:txBody>
          <a:bodyPr wrap="square" rtlCol="0">
            <a:spAutoFit/>
          </a:bodyPr>
          <a:lstStyle/>
          <a:p>
            <a:r>
              <a:rPr lang="en-US" dirty="0"/>
              <a:t>Sleep Score</a:t>
            </a:r>
          </a:p>
        </p:txBody>
      </p:sp>
      <p:pic>
        <p:nvPicPr>
          <p:cNvPr id="3" name="Picture 2">
            <a:extLst>
              <a:ext uri="{FF2B5EF4-FFF2-40B4-BE49-F238E27FC236}">
                <a16:creationId xmlns:a16="http://schemas.microsoft.com/office/drawing/2014/main" id="{6135493A-310B-D54B-BDD2-EA43268F98EB}"/>
              </a:ext>
            </a:extLst>
          </p:cNvPr>
          <p:cNvPicPr>
            <a:picLocks noChangeAspect="1"/>
          </p:cNvPicPr>
          <p:nvPr/>
        </p:nvPicPr>
        <p:blipFill>
          <a:blip r:embed="rId2"/>
          <a:stretch>
            <a:fillRect/>
          </a:stretch>
        </p:blipFill>
        <p:spPr>
          <a:xfrm>
            <a:off x="3803950" y="1125434"/>
            <a:ext cx="5912620" cy="4325777"/>
          </a:xfrm>
          <a:prstGeom prst="rect">
            <a:avLst/>
          </a:prstGeom>
        </p:spPr>
      </p:pic>
      <p:sp>
        <p:nvSpPr>
          <p:cNvPr id="18" name="TextBox 17">
            <a:extLst>
              <a:ext uri="{FF2B5EF4-FFF2-40B4-BE49-F238E27FC236}">
                <a16:creationId xmlns:a16="http://schemas.microsoft.com/office/drawing/2014/main" id="{D192AA15-08D5-874A-A11C-F2FE062F7C38}"/>
              </a:ext>
            </a:extLst>
          </p:cNvPr>
          <p:cNvSpPr txBox="1"/>
          <p:nvPr/>
        </p:nvSpPr>
        <p:spPr>
          <a:xfrm>
            <a:off x="1775060" y="573699"/>
            <a:ext cx="9970406" cy="646331"/>
          </a:xfrm>
          <a:prstGeom prst="rect">
            <a:avLst/>
          </a:prstGeom>
          <a:noFill/>
        </p:spPr>
        <p:txBody>
          <a:bodyPr wrap="square" rtlCol="0">
            <a:spAutoFit/>
          </a:bodyPr>
          <a:lstStyle/>
          <a:p>
            <a:pPr algn="ctr"/>
            <a:r>
              <a:rPr lang="en-US" dirty="0">
                <a:latin typeface="Calibri" panose="020F0502020204030204" pitchFamily="34" charset="0"/>
                <a:cs typeface="Calibri" panose="020F0502020204030204" pitchFamily="34" charset="0"/>
              </a:rPr>
              <a:t>How worried are you right now about not being able to pay medical costs of a serious illness or accident?</a:t>
            </a:r>
            <a:br>
              <a:rPr lang="en-US" dirty="0">
                <a:latin typeface="Calibri" panose="020F0502020204030204" pitchFamily="34" charset="0"/>
                <a:cs typeface="Calibri" panose="020F0502020204030204" pitchFamily="34" charset="0"/>
              </a:rPr>
            </a:br>
            <a:endParaRPr lang="en-US" dirty="0"/>
          </a:p>
        </p:txBody>
      </p:sp>
    </p:spTree>
    <p:extLst>
      <p:ext uri="{BB962C8B-B14F-4D97-AF65-F5344CB8AC3E}">
        <p14:creationId xmlns:p14="http://schemas.microsoft.com/office/powerpoint/2010/main" val="42366268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0B92E03-BC24-0D4A-A36C-CA5F99874D5A}"/>
              </a:ext>
            </a:extLst>
          </p:cNvPr>
          <p:cNvSpPr/>
          <p:nvPr/>
        </p:nvSpPr>
        <p:spPr>
          <a:xfrm>
            <a:off x="2462677" y="3036277"/>
            <a:ext cx="257078" cy="5040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8EA79A58-AC70-694F-A90B-D81FBB047FF3}"/>
              </a:ext>
            </a:extLst>
          </p:cNvPr>
          <p:cNvSpPr txBox="1"/>
          <p:nvPr/>
        </p:nvSpPr>
        <p:spPr>
          <a:xfrm>
            <a:off x="1952194" y="530432"/>
            <a:ext cx="9970406" cy="369332"/>
          </a:xfrm>
          <a:prstGeom prst="rect">
            <a:avLst/>
          </a:prstGeom>
          <a:noFill/>
        </p:spPr>
        <p:txBody>
          <a:bodyPr wrap="square" rtlCol="0">
            <a:spAutoFit/>
          </a:bodyPr>
          <a:lstStyle/>
          <a:p>
            <a:pPr algn="ctr"/>
            <a:r>
              <a:rPr lang="en-US" dirty="0">
                <a:latin typeface="Calibri" panose="020F0502020204030204" pitchFamily="34" charset="0"/>
                <a:cs typeface="Calibri" panose="020F0502020204030204" pitchFamily="34" charset="0"/>
              </a:rPr>
              <a:t>How worried are you right now about not being able to pay medical costs for normal healthcare?</a:t>
            </a:r>
          </a:p>
        </p:txBody>
      </p:sp>
      <p:sp>
        <p:nvSpPr>
          <p:cNvPr id="15" name="Rectangle 14">
            <a:extLst>
              <a:ext uri="{FF2B5EF4-FFF2-40B4-BE49-F238E27FC236}">
                <a16:creationId xmlns:a16="http://schemas.microsoft.com/office/drawing/2014/main" id="{113F6508-7C82-064D-8C98-E2F59D146238}"/>
              </a:ext>
            </a:extLst>
          </p:cNvPr>
          <p:cNvSpPr/>
          <p:nvPr/>
        </p:nvSpPr>
        <p:spPr>
          <a:xfrm>
            <a:off x="3387969" y="2883877"/>
            <a:ext cx="316523" cy="76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219DAC6F-D57E-7A49-AD87-B169DBA093F8}"/>
              </a:ext>
            </a:extLst>
          </p:cNvPr>
          <p:cNvSpPr txBox="1"/>
          <p:nvPr/>
        </p:nvSpPr>
        <p:spPr>
          <a:xfrm rot="16200000">
            <a:off x="2245242" y="2699211"/>
            <a:ext cx="2425846" cy="369332"/>
          </a:xfrm>
          <a:prstGeom prst="rect">
            <a:avLst/>
          </a:prstGeom>
          <a:noFill/>
        </p:spPr>
        <p:txBody>
          <a:bodyPr wrap="square" rtlCol="0">
            <a:spAutoFit/>
          </a:bodyPr>
          <a:lstStyle/>
          <a:p>
            <a:r>
              <a:rPr lang="en-US" dirty="0"/>
              <a:t>Sleep Score</a:t>
            </a:r>
          </a:p>
        </p:txBody>
      </p:sp>
      <p:sp>
        <p:nvSpPr>
          <p:cNvPr id="16" name="TextBox 15">
            <a:extLst>
              <a:ext uri="{FF2B5EF4-FFF2-40B4-BE49-F238E27FC236}">
                <a16:creationId xmlns:a16="http://schemas.microsoft.com/office/drawing/2014/main" id="{0178F7CF-DC65-D543-8E9C-B8D54682EE00}"/>
              </a:ext>
            </a:extLst>
          </p:cNvPr>
          <p:cNvSpPr txBox="1"/>
          <p:nvPr/>
        </p:nvSpPr>
        <p:spPr>
          <a:xfrm rot="16200000">
            <a:off x="4199678" y="5558197"/>
            <a:ext cx="1066800" cy="523220"/>
          </a:xfrm>
          <a:prstGeom prst="rect">
            <a:avLst/>
          </a:prstGeom>
          <a:noFill/>
        </p:spPr>
        <p:txBody>
          <a:bodyPr wrap="square" rtlCol="0">
            <a:spAutoFit/>
          </a:bodyPr>
          <a:lstStyle/>
          <a:p>
            <a:pPr algn="ctr"/>
            <a:r>
              <a:rPr lang="en-US" sz="1400" dirty="0"/>
              <a:t>Very worried</a:t>
            </a:r>
          </a:p>
        </p:txBody>
      </p:sp>
      <p:sp>
        <p:nvSpPr>
          <p:cNvPr id="17" name="TextBox 16">
            <a:extLst>
              <a:ext uri="{FF2B5EF4-FFF2-40B4-BE49-F238E27FC236}">
                <a16:creationId xmlns:a16="http://schemas.microsoft.com/office/drawing/2014/main" id="{7F5F65D6-AFDD-7148-B9D2-FD99527E9E0A}"/>
              </a:ext>
            </a:extLst>
          </p:cNvPr>
          <p:cNvSpPr txBox="1"/>
          <p:nvPr/>
        </p:nvSpPr>
        <p:spPr>
          <a:xfrm rot="16200000">
            <a:off x="5610690" y="5626267"/>
            <a:ext cx="1100476" cy="523220"/>
          </a:xfrm>
          <a:prstGeom prst="rect">
            <a:avLst/>
          </a:prstGeom>
          <a:noFill/>
        </p:spPr>
        <p:txBody>
          <a:bodyPr wrap="square" rtlCol="0">
            <a:spAutoFit/>
          </a:bodyPr>
          <a:lstStyle/>
          <a:p>
            <a:pPr algn="ctr"/>
            <a:r>
              <a:rPr lang="en-US" sz="1400" dirty="0" err="1"/>
              <a:t>Moderaterly</a:t>
            </a:r>
            <a:r>
              <a:rPr lang="en-US" sz="1400" dirty="0"/>
              <a:t> worried</a:t>
            </a:r>
          </a:p>
        </p:txBody>
      </p:sp>
      <p:sp>
        <p:nvSpPr>
          <p:cNvPr id="18" name="TextBox 17">
            <a:extLst>
              <a:ext uri="{FF2B5EF4-FFF2-40B4-BE49-F238E27FC236}">
                <a16:creationId xmlns:a16="http://schemas.microsoft.com/office/drawing/2014/main" id="{8294F85B-C834-8D47-9E6B-D4C24B45294C}"/>
              </a:ext>
            </a:extLst>
          </p:cNvPr>
          <p:cNvSpPr txBox="1"/>
          <p:nvPr/>
        </p:nvSpPr>
        <p:spPr>
          <a:xfrm rot="16200000">
            <a:off x="8525066" y="5518544"/>
            <a:ext cx="1066800" cy="738664"/>
          </a:xfrm>
          <a:prstGeom prst="rect">
            <a:avLst/>
          </a:prstGeom>
          <a:noFill/>
        </p:spPr>
        <p:txBody>
          <a:bodyPr wrap="square" rtlCol="0">
            <a:spAutoFit/>
          </a:bodyPr>
          <a:lstStyle/>
          <a:p>
            <a:pPr algn="ctr"/>
            <a:r>
              <a:rPr lang="en-US" sz="1400" dirty="0"/>
              <a:t>Not worried at all</a:t>
            </a:r>
          </a:p>
        </p:txBody>
      </p:sp>
      <p:sp>
        <p:nvSpPr>
          <p:cNvPr id="19" name="TextBox 18">
            <a:extLst>
              <a:ext uri="{FF2B5EF4-FFF2-40B4-BE49-F238E27FC236}">
                <a16:creationId xmlns:a16="http://schemas.microsoft.com/office/drawing/2014/main" id="{EB001627-389A-1444-9BA5-71A3D99FB0FC}"/>
              </a:ext>
            </a:extLst>
          </p:cNvPr>
          <p:cNvSpPr txBox="1"/>
          <p:nvPr/>
        </p:nvSpPr>
        <p:spPr>
          <a:xfrm rot="16200000">
            <a:off x="7093296" y="5580877"/>
            <a:ext cx="1066800" cy="523220"/>
          </a:xfrm>
          <a:prstGeom prst="rect">
            <a:avLst/>
          </a:prstGeom>
          <a:noFill/>
        </p:spPr>
        <p:txBody>
          <a:bodyPr wrap="square" rtlCol="0">
            <a:spAutoFit/>
          </a:bodyPr>
          <a:lstStyle/>
          <a:p>
            <a:pPr algn="ctr"/>
            <a:r>
              <a:rPr lang="en-US" sz="1400" dirty="0"/>
              <a:t>Not too worried</a:t>
            </a:r>
          </a:p>
        </p:txBody>
      </p:sp>
      <p:pic>
        <p:nvPicPr>
          <p:cNvPr id="3" name="Picture 2">
            <a:extLst>
              <a:ext uri="{FF2B5EF4-FFF2-40B4-BE49-F238E27FC236}">
                <a16:creationId xmlns:a16="http://schemas.microsoft.com/office/drawing/2014/main" id="{A8A5F5FF-D3E7-2140-9FBC-D6B99B8C9BFC}"/>
              </a:ext>
            </a:extLst>
          </p:cNvPr>
          <p:cNvPicPr>
            <a:picLocks noChangeAspect="1"/>
          </p:cNvPicPr>
          <p:nvPr/>
        </p:nvPicPr>
        <p:blipFill>
          <a:blip r:embed="rId2"/>
          <a:stretch>
            <a:fillRect/>
          </a:stretch>
        </p:blipFill>
        <p:spPr>
          <a:xfrm>
            <a:off x="3546230" y="985123"/>
            <a:ext cx="6371493" cy="4424381"/>
          </a:xfrm>
          <a:prstGeom prst="rect">
            <a:avLst/>
          </a:prstGeom>
        </p:spPr>
      </p:pic>
    </p:spTree>
    <p:extLst>
      <p:ext uri="{BB962C8B-B14F-4D97-AF65-F5344CB8AC3E}">
        <p14:creationId xmlns:p14="http://schemas.microsoft.com/office/powerpoint/2010/main" val="24016897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52E8807-320D-094A-BC8D-F14917C9E859}"/>
              </a:ext>
            </a:extLst>
          </p:cNvPr>
          <p:cNvSpPr txBox="1"/>
          <p:nvPr/>
        </p:nvSpPr>
        <p:spPr>
          <a:xfrm>
            <a:off x="335280" y="975360"/>
            <a:ext cx="11597640" cy="4630498"/>
          </a:xfrm>
          <a:prstGeom prst="rect">
            <a:avLst/>
          </a:prstGeom>
          <a:noFill/>
        </p:spPr>
        <p:txBody>
          <a:bodyPr wrap="square" rtlCol="0">
            <a:spAutoFit/>
          </a:bodyPr>
          <a:lstStyle/>
          <a:p>
            <a:r>
              <a:rPr lang="en-US" sz="2800" dirty="0">
                <a:latin typeface="Calibri" panose="020F0502020204030204" pitchFamily="34" charset="0"/>
                <a:cs typeface="Calibri" panose="020F0502020204030204" pitchFamily="34" charset="0"/>
              </a:rPr>
              <a:t>Methods</a:t>
            </a:r>
          </a:p>
          <a:p>
            <a:pPr marL="457200" indent="-457200">
              <a:lnSpc>
                <a:spcPct val="150000"/>
              </a:lnSpc>
              <a:buFont typeface="Arial" panose="020B0604020202020204" pitchFamily="34" charset="0"/>
              <a:buChar char="•"/>
            </a:pPr>
            <a:r>
              <a:rPr lang="en-US" sz="2000" dirty="0">
                <a:latin typeface="Calibri" panose="020F0502020204030204" pitchFamily="34" charset="0"/>
                <a:cs typeface="Calibri" panose="020F0502020204030204" pitchFamily="34" charset="0"/>
              </a:rPr>
              <a:t>Initial analysis involved exploring the association between sleep score and different factors </a:t>
            </a:r>
            <a:br>
              <a:rPr lang="en-US" sz="2000" dirty="0">
                <a:latin typeface="Calibri" panose="020F0502020204030204" pitchFamily="34" charset="0"/>
                <a:cs typeface="Calibri" panose="020F0502020204030204" pitchFamily="34" charset="0"/>
              </a:rPr>
            </a:br>
            <a:r>
              <a:rPr lang="en-US" sz="2000" dirty="0">
                <a:latin typeface="Calibri" panose="020F0502020204030204" pitchFamily="34" charset="0"/>
                <a:cs typeface="Calibri" panose="020F0502020204030204" pitchFamily="34" charset="0"/>
              </a:rPr>
              <a:t>(~60 variables)</a:t>
            </a:r>
          </a:p>
          <a:p>
            <a:pPr marL="457200" indent="-457200">
              <a:lnSpc>
                <a:spcPct val="150000"/>
              </a:lnSpc>
              <a:buFont typeface="Arial" panose="020B0604020202020204" pitchFamily="34" charset="0"/>
              <a:buChar char="•"/>
            </a:pPr>
            <a:r>
              <a:rPr lang="en-US" sz="2000" dirty="0">
                <a:latin typeface="Calibri" panose="020F0502020204030204" pitchFamily="34" charset="0"/>
                <a:cs typeface="Calibri" panose="020F0502020204030204" pitchFamily="34" charset="0"/>
              </a:rPr>
              <a:t>Narrowed down to 23 variables based on the linear relationships with the sleep score</a:t>
            </a:r>
          </a:p>
          <a:p>
            <a:pPr marL="457200" indent="-457200">
              <a:lnSpc>
                <a:spcPct val="150000"/>
              </a:lnSpc>
              <a:buFont typeface="Arial" panose="020B0604020202020204" pitchFamily="34" charset="0"/>
              <a:buChar char="•"/>
            </a:pPr>
            <a:r>
              <a:rPr lang="en-US" sz="2000" dirty="0">
                <a:latin typeface="Calibri" panose="020F0502020204030204" pitchFamily="34" charset="0"/>
                <a:cs typeface="Calibri" panose="020F0502020204030204" pitchFamily="34" charset="0"/>
              </a:rPr>
              <a:t>After plotting the residuals from the resultant model, the following variables were selected :</a:t>
            </a:r>
            <a:br>
              <a:rPr lang="en-US" sz="2000" dirty="0">
                <a:latin typeface="Calibri" panose="020F0502020204030204" pitchFamily="34" charset="0"/>
                <a:cs typeface="Calibri" panose="020F0502020204030204" pitchFamily="34" charset="0"/>
              </a:rPr>
            </a:br>
            <a:r>
              <a:rPr lang="en-US" sz="2000" dirty="0">
                <a:latin typeface="Calibri" panose="020F0502020204030204" pitchFamily="34" charset="0"/>
                <a:cs typeface="Calibri" panose="020F0502020204030204" pitchFamily="34" charset="0"/>
              </a:rPr>
              <a:t>PHSTAT:     How would you describe your health in general?</a:t>
            </a:r>
            <a:br>
              <a:rPr lang="en-US" sz="2000" dirty="0">
                <a:latin typeface="Calibri" panose="020F0502020204030204" pitchFamily="34" charset="0"/>
                <a:cs typeface="Calibri" panose="020F0502020204030204" pitchFamily="34" charset="0"/>
              </a:rPr>
            </a:br>
            <a:r>
              <a:rPr lang="en-US" sz="2000" dirty="0">
                <a:latin typeface="Calibri" panose="020F0502020204030204" pitchFamily="34" charset="0"/>
                <a:cs typeface="Calibri" panose="020F0502020204030204" pitchFamily="34" charset="0"/>
              </a:rPr>
              <a:t>ASIMEDC: How worried are you right now about not being able to pay medical costs of a serious </a:t>
            </a:r>
            <a:br>
              <a:rPr lang="en-US" sz="2000" dirty="0">
                <a:latin typeface="Calibri" panose="020F0502020204030204" pitchFamily="34" charset="0"/>
                <a:cs typeface="Calibri" panose="020F0502020204030204" pitchFamily="34" charset="0"/>
              </a:rPr>
            </a:br>
            <a:r>
              <a:rPr lang="en-US" sz="2000" dirty="0">
                <a:latin typeface="Calibri" panose="020F0502020204030204" pitchFamily="34" charset="0"/>
                <a:cs typeface="Calibri" panose="020F0502020204030204" pitchFamily="34" charset="0"/>
              </a:rPr>
              <a:t>		   illness or accident?</a:t>
            </a:r>
            <a:br>
              <a:rPr lang="en-US" sz="2000" dirty="0">
                <a:latin typeface="Calibri" panose="020F0502020204030204" pitchFamily="34" charset="0"/>
                <a:cs typeface="Calibri" panose="020F0502020204030204" pitchFamily="34" charset="0"/>
              </a:rPr>
            </a:br>
            <a:r>
              <a:rPr lang="en-US" sz="2000" dirty="0">
                <a:latin typeface="Calibri" panose="020F0502020204030204" pitchFamily="34" charset="0"/>
                <a:cs typeface="Calibri" panose="020F0502020204030204" pitchFamily="34" charset="0"/>
              </a:rPr>
              <a:t>ASICNHC:  How worried are you right now about not being able to pay medical costs for normal 				   healthcare?</a:t>
            </a:r>
          </a:p>
        </p:txBody>
      </p:sp>
    </p:spTree>
    <p:extLst>
      <p:ext uri="{BB962C8B-B14F-4D97-AF65-F5344CB8AC3E}">
        <p14:creationId xmlns:p14="http://schemas.microsoft.com/office/powerpoint/2010/main" val="16958454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12188C2-AE66-4744-9CEF-9FFBAA507835}"/>
              </a:ext>
            </a:extLst>
          </p:cNvPr>
          <p:cNvSpPr txBox="1"/>
          <p:nvPr/>
        </p:nvSpPr>
        <p:spPr>
          <a:xfrm>
            <a:off x="502277" y="991672"/>
            <a:ext cx="9620517" cy="1292662"/>
          </a:xfrm>
          <a:prstGeom prst="rect">
            <a:avLst/>
          </a:prstGeom>
          <a:noFill/>
        </p:spPr>
        <p:txBody>
          <a:bodyPr wrap="square" rtlCol="0">
            <a:spAutoFit/>
          </a:bodyPr>
          <a:lstStyle/>
          <a:p>
            <a:pPr>
              <a:lnSpc>
                <a:spcPct val="150000"/>
              </a:lnSpc>
            </a:pPr>
            <a:r>
              <a:rPr lang="en-US"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We fit a linear model to predict the Sleep-score</a:t>
            </a:r>
          </a:p>
          <a:p>
            <a:pPr>
              <a:lnSpc>
                <a:spcPct val="150000"/>
              </a:lnSpc>
            </a:pPr>
            <a:r>
              <a:rPr lang="en-US" sz="2000" dirty="0">
                <a:latin typeface="Calibri" panose="020F0502020204030204" pitchFamily="34" charset="0"/>
                <a:cs typeface="Calibri" panose="020F0502020204030204" pitchFamily="34" charset="0"/>
              </a:rPr>
              <a:t> Used cross k fold validation on the dataset for the linear model fitted</a:t>
            </a:r>
          </a:p>
          <a:p>
            <a:endParaRPr lang="en-US" dirty="0"/>
          </a:p>
        </p:txBody>
      </p:sp>
      <p:pic>
        <p:nvPicPr>
          <p:cNvPr id="4" name="Picture 3">
            <a:extLst>
              <a:ext uri="{FF2B5EF4-FFF2-40B4-BE49-F238E27FC236}">
                <a16:creationId xmlns:a16="http://schemas.microsoft.com/office/drawing/2014/main" id="{DF3C07EF-E852-2148-893E-8AD9ED49FF33}"/>
              </a:ext>
            </a:extLst>
          </p:cNvPr>
          <p:cNvPicPr>
            <a:picLocks noChangeAspect="1"/>
          </p:cNvPicPr>
          <p:nvPr/>
        </p:nvPicPr>
        <p:blipFill>
          <a:blip r:embed="rId2"/>
          <a:stretch>
            <a:fillRect/>
          </a:stretch>
        </p:blipFill>
        <p:spPr>
          <a:xfrm>
            <a:off x="687053" y="2192001"/>
            <a:ext cx="7340600" cy="1143000"/>
          </a:xfrm>
          <a:prstGeom prst="rect">
            <a:avLst/>
          </a:prstGeom>
        </p:spPr>
      </p:pic>
      <p:pic>
        <p:nvPicPr>
          <p:cNvPr id="10" name="Picture 9">
            <a:extLst>
              <a:ext uri="{FF2B5EF4-FFF2-40B4-BE49-F238E27FC236}">
                <a16:creationId xmlns:a16="http://schemas.microsoft.com/office/drawing/2014/main" id="{B84EAB16-2E79-CE4A-B126-C651036C5A2B}"/>
              </a:ext>
            </a:extLst>
          </p:cNvPr>
          <p:cNvPicPr>
            <a:picLocks noChangeAspect="1"/>
          </p:cNvPicPr>
          <p:nvPr/>
        </p:nvPicPr>
        <p:blipFill>
          <a:blip r:embed="rId3"/>
          <a:stretch>
            <a:fillRect/>
          </a:stretch>
        </p:blipFill>
        <p:spPr>
          <a:xfrm>
            <a:off x="687053" y="3973222"/>
            <a:ext cx="7696200" cy="1384300"/>
          </a:xfrm>
          <a:prstGeom prst="rect">
            <a:avLst/>
          </a:prstGeom>
        </p:spPr>
      </p:pic>
    </p:spTree>
    <p:extLst>
      <p:ext uri="{BB962C8B-B14F-4D97-AF65-F5344CB8AC3E}">
        <p14:creationId xmlns:p14="http://schemas.microsoft.com/office/powerpoint/2010/main" val="17953329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64788" y="804333"/>
            <a:ext cx="3391900" cy="5249334"/>
          </a:xfrm>
        </p:spPr>
        <p:txBody>
          <a:bodyPr>
            <a:normAutofit/>
          </a:bodyPr>
          <a:lstStyle/>
          <a:p>
            <a:pPr algn="r"/>
            <a:r>
              <a:rPr lang="en-US" dirty="0">
                <a:solidFill>
                  <a:srgbClr val="FFFFFF"/>
                </a:solidFill>
              </a:rPr>
              <a:t>Contents</a:t>
            </a:r>
          </a:p>
        </p:txBody>
      </p:sp>
      <p:sp>
        <p:nvSpPr>
          <p:cNvPr id="3" name="Content Placeholder 2"/>
          <p:cNvSpPr>
            <a:spLocks noGrp="1"/>
          </p:cNvSpPr>
          <p:nvPr>
            <p:ph idx="1"/>
          </p:nvPr>
        </p:nvSpPr>
        <p:spPr>
          <a:xfrm>
            <a:off x="430564" y="1783128"/>
            <a:ext cx="6306003" cy="5249334"/>
          </a:xfrm>
        </p:spPr>
        <p:txBody>
          <a:bodyPr anchor="ctr">
            <a:normAutofit/>
          </a:bodyPr>
          <a:lstStyle/>
          <a:p>
            <a:r>
              <a:rPr lang="en-US" sz="2400" dirty="0"/>
              <a:t>Our Objectives</a:t>
            </a:r>
          </a:p>
          <a:p>
            <a:r>
              <a:rPr lang="en-US" sz="2400" dirty="0"/>
              <a:t>Brief Outcomes</a:t>
            </a:r>
          </a:p>
          <a:p>
            <a:endParaRPr lang="en-US" dirty="0"/>
          </a:p>
          <a:p>
            <a:pPr marL="0" indent="0">
              <a:buNone/>
            </a:pPr>
            <a:endParaRPr lang="en-US" dirty="0"/>
          </a:p>
          <a:p>
            <a:endParaRPr lang="en-US" dirty="0"/>
          </a:p>
        </p:txBody>
      </p:sp>
    </p:spTree>
    <p:extLst>
      <p:ext uri="{BB962C8B-B14F-4D97-AF65-F5344CB8AC3E}">
        <p14:creationId xmlns:p14="http://schemas.microsoft.com/office/powerpoint/2010/main" val="18240148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2B1CB4-2AD1-6C4E-9C03-8C599EF2A3D8}"/>
              </a:ext>
            </a:extLst>
          </p:cNvPr>
          <p:cNvSpPr txBox="1"/>
          <p:nvPr/>
        </p:nvSpPr>
        <p:spPr>
          <a:xfrm>
            <a:off x="350520" y="929640"/>
            <a:ext cx="11175940" cy="3916008"/>
          </a:xfrm>
          <a:prstGeom prst="rect">
            <a:avLst/>
          </a:prstGeom>
          <a:noFill/>
        </p:spPr>
        <p:txBody>
          <a:bodyPr wrap="square" rtlCol="0">
            <a:spAutoFit/>
          </a:bodyPr>
          <a:lstStyle/>
          <a:p>
            <a:r>
              <a:rPr lang="en-US" sz="2800" dirty="0"/>
              <a:t>CHALLENGES</a:t>
            </a:r>
          </a:p>
          <a:p>
            <a:pPr>
              <a:lnSpc>
                <a:spcPct val="150000"/>
              </a:lnSpc>
            </a:pPr>
            <a:endParaRPr lang="en-US" sz="2000" dirty="0"/>
          </a:p>
          <a:p>
            <a:pPr marL="285750" indent="-285750">
              <a:lnSpc>
                <a:spcPct val="150000"/>
              </a:lnSpc>
              <a:buFont typeface="Arial" panose="020B0604020202020204" pitchFamily="34" charset="0"/>
              <a:buChar char="•"/>
            </a:pPr>
            <a:r>
              <a:rPr lang="en-US" sz="2000" dirty="0"/>
              <a:t>Too many variables to check for the linearity</a:t>
            </a:r>
          </a:p>
          <a:p>
            <a:pPr marL="285750" indent="-285750">
              <a:lnSpc>
                <a:spcPct val="150000"/>
              </a:lnSpc>
              <a:buFont typeface="Arial" panose="020B0604020202020204" pitchFamily="34" charset="0"/>
              <a:buChar char="•"/>
            </a:pPr>
            <a:r>
              <a:rPr lang="en-US" sz="2000" dirty="0"/>
              <a:t>Many observations had missing values.</a:t>
            </a:r>
          </a:p>
          <a:p>
            <a:pPr marL="285750" indent="-285750">
              <a:buFont typeface="Arial" panose="020B0604020202020204" pitchFamily="34" charset="0"/>
              <a:buChar char="•"/>
            </a:pPr>
            <a:endParaRPr lang="en-US" dirty="0"/>
          </a:p>
          <a:p>
            <a:endParaRPr lang="en-US" sz="2800" dirty="0"/>
          </a:p>
          <a:p>
            <a:r>
              <a:rPr lang="en-US" sz="2800" dirty="0"/>
              <a:t>INTERESTING RESULTS</a:t>
            </a:r>
          </a:p>
          <a:p>
            <a:pPr marL="285750" indent="-285750">
              <a:lnSpc>
                <a:spcPct val="150000"/>
              </a:lnSpc>
              <a:buFont typeface="Arial" panose="020B0604020202020204" pitchFamily="34" charset="0"/>
              <a:buChar char="•"/>
            </a:pPr>
            <a:r>
              <a:rPr lang="en-US" sz="2000" dirty="0"/>
              <a:t>Married people sleep well!</a:t>
            </a:r>
          </a:p>
          <a:p>
            <a:pPr marL="285750" indent="-285750">
              <a:lnSpc>
                <a:spcPct val="150000"/>
              </a:lnSpc>
              <a:buFont typeface="Arial" panose="020B0604020202020204" pitchFamily="34" charset="0"/>
              <a:buChar char="•"/>
            </a:pPr>
            <a:r>
              <a:rPr lang="en-US" sz="2000" dirty="0"/>
              <a:t>More proportion of people with social security seem to be sleeping for unhealthy amount of hours! </a:t>
            </a:r>
          </a:p>
        </p:txBody>
      </p:sp>
    </p:spTree>
    <p:extLst>
      <p:ext uri="{BB962C8B-B14F-4D97-AF65-F5344CB8AC3E}">
        <p14:creationId xmlns:p14="http://schemas.microsoft.com/office/powerpoint/2010/main" val="13576422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68FBC55-7F5E-4A62-9B8A-95F12060C5F6}"/>
              </a:ext>
            </a:extLst>
          </p:cNvPr>
          <p:cNvPicPr>
            <a:picLocks noChangeAspect="1"/>
          </p:cNvPicPr>
          <p:nvPr/>
        </p:nvPicPr>
        <p:blipFill rotWithShape="1">
          <a:blip r:embed="rId3"/>
          <a:srcRect t="3637" b="6364"/>
          <a:stretch/>
        </p:blipFill>
        <p:spPr>
          <a:xfrm>
            <a:off x="83126" y="1402772"/>
            <a:ext cx="12108873" cy="5382491"/>
          </a:xfrm>
          <a:prstGeom prst="rect">
            <a:avLst/>
          </a:prstGeom>
        </p:spPr>
      </p:pic>
      <p:sp>
        <p:nvSpPr>
          <p:cNvPr id="3" name="TextBox 2">
            <a:extLst>
              <a:ext uri="{FF2B5EF4-FFF2-40B4-BE49-F238E27FC236}">
                <a16:creationId xmlns:a16="http://schemas.microsoft.com/office/drawing/2014/main" id="{FC6E2833-D311-45E4-8CA3-8B760990E7E9}"/>
              </a:ext>
            </a:extLst>
          </p:cNvPr>
          <p:cNvSpPr txBox="1"/>
          <p:nvPr/>
        </p:nvSpPr>
        <p:spPr>
          <a:xfrm>
            <a:off x="644236" y="935182"/>
            <a:ext cx="10713028" cy="369332"/>
          </a:xfrm>
          <a:prstGeom prst="rect">
            <a:avLst/>
          </a:prstGeom>
          <a:noFill/>
        </p:spPr>
        <p:txBody>
          <a:bodyPr wrap="square" rtlCol="0">
            <a:spAutoFit/>
          </a:bodyPr>
          <a:lstStyle/>
          <a:p>
            <a:r>
              <a:rPr lang="en-IN" dirty="0"/>
              <a:t>Health Insurance Plans</a:t>
            </a:r>
          </a:p>
        </p:txBody>
      </p:sp>
    </p:spTree>
    <p:extLst>
      <p:ext uri="{BB962C8B-B14F-4D97-AF65-F5344CB8AC3E}">
        <p14:creationId xmlns:p14="http://schemas.microsoft.com/office/powerpoint/2010/main" val="10794593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9493332-E125-4087-B7EF-BEDB678B2B67}"/>
              </a:ext>
            </a:extLst>
          </p:cNvPr>
          <p:cNvPicPr>
            <a:picLocks noChangeAspect="1"/>
          </p:cNvPicPr>
          <p:nvPr/>
        </p:nvPicPr>
        <p:blipFill rotWithShape="1">
          <a:blip r:embed="rId2"/>
          <a:srcRect t="3030" b="5909"/>
          <a:stretch/>
        </p:blipFill>
        <p:spPr>
          <a:xfrm>
            <a:off x="0" y="1558636"/>
            <a:ext cx="12192000" cy="4894119"/>
          </a:xfrm>
          <a:prstGeom prst="rect">
            <a:avLst/>
          </a:prstGeom>
        </p:spPr>
      </p:pic>
      <p:sp>
        <p:nvSpPr>
          <p:cNvPr id="3" name="TextBox 2">
            <a:extLst>
              <a:ext uri="{FF2B5EF4-FFF2-40B4-BE49-F238E27FC236}">
                <a16:creationId xmlns:a16="http://schemas.microsoft.com/office/drawing/2014/main" id="{3B8035D9-2170-401D-BE91-3C213C97313B}"/>
              </a:ext>
            </a:extLst>
          </p:cNvPr>
          <p:cNvSpPr txBox="1"/>
          <p:nvPr/>
        </p:nvSpPr>
        <p:spPr>
          <a:xfrm>
            <a:off x="457200" y="966355"/>
            <a:ext cx="7408718" cy="369332"/>
          </a:xfrm>
          <a:prstGeom prst="rect">
            <a:avLst/>
          </a:prstGeom>
          <a:noFill/>
        </p:spPr>
        <p:txBody>
          <a:bodyPr wrap="square" rtlCol="0">
            <a:spAutoFit/>
          </a:bodyPr>
          <a:lstStyle/>
          <a:p>
            <a:r>
              <a:rPr lang="en-IN" dirty="0"/>
              <a:t>Type of Health Insurance Plans</a:t>
            </a:r>
          </a:p>
        </p:txBody>
      </p:sp>
    </p:spTree>
    <p:extLst>
      <p:ext uri="{BB962C8B-B14F-4D97-AF65-F5344CB8AC3E}">
        <p14:creationId xmlns:p14="http://schemas.microsoft.com/office/powerpoint/2010/main" val="18234132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1574485-27F1-4DF7-98EB-DBC260792780}"/>
              </a:ext>
            </a:extLst>
          </p:cNvPr>
          <p:cNvPicPr>
            <a:picLocks noChangeAspect="1"/>
          </p:cNvPicPr>
          <p:nvPr/>
        </p:nvPicPr>
        <p:blipFill rotWithShape="1">
          <a:blip r:embed="rId3"/>
          <a:srcRect t="3939" b="5909"/>
          <a:stretch/>
        </p:blipFill>
        <p:spPr>
          <a:xfrm>
            <a:off x="275238" y="1266998"/>
            <a:ext cx="11764362" cy="5453842"/>
          </a:xfrm>
          <a:prstGeom prst="rect">
            <a:avLst/>
          </a:prstGeom>
        </p:spPr>
      </p:pic>
      <p:sp>
        <p:nvSpPr>
          <p:cNvPr id="3" name="TextBox 2">
            <a:extLst>
              <a:ext uri="{FF2B5EF4-FFF2-40B4-BE49-F238E27FC236}">
                <a16:creationId xmlns:a16="http://schemas.microsoft.com/office/drawing/2014/main" id="{BAAFA332-A33F-427B-A61B-CB8B0532BA72}"/>
              </a:ext>
            </a:extLst>
          </p:cNvPr>
          <p:cNvSpPr txBox="1"/>
          <p:nvPr/>
        </p:nvSpPr>
        <p:spPr>
          <a:xfrm>
            <a:off x="1119877" y="601895"/>
            <a:ext cx="7626927" cy="646331"/>
          </a:xfrm>
          <a:prstGeom prst="rect">
            <a:avLst/>
          </a:prstGeom>
          <a:noFill/>
        </p:spPr>
        <p:txBody>
          <a:bodyPr wrap="square" rtlCol="0">
            <a:spAutoFit/>
          </a:bodyPr>
          <a:lstStyle/>
          <a:p>
            <a:r>
              <a:rPr lang="en-IN" dirty="0"/>
              <a:t>Confidence level of people with PPO plans while selecting affordable plans on their own</a:t>
            </a:r>
          </a:p>
        </p:txBody>
      </p:sp>
    </p:spTree>
    <p:extLst>
      <p:ext uri="{BB962C8B-B14F-4D97-AF65-F5344CB8AC3E}">
        <p14:creationId xmlns:p14="http://schemas.microsoft.com/office/powerpoint/2010/main" val="39006150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C06E998-9221-4214-8A0F-EC1A4B0AE1DC}"/>
              </a:ext>
            </a:extLst>
          </p:cNvPr>
          <p:cNvPicPr>
            <a:picLocks noChangeAspect="1"/>
          </p:cNvPicPr>
          <p:nvPr/>
        </p:nvPicPr>
        <p:blipFill rotWithShape="1">
          <a:blip r:embed="rId3"/>
          <a:srcRect t="3182" b="6364"/>
          <a:stretch/>
        </p:blipFill>
        <p:spPr>
          <a:xfrm>
            <a:off x="0" y="1465118"/>
            <a:ext cx="12192000" cy="4956463"/>
          </a:xfrm>
          <a:prstGeom prst="rect">
            <a:avLst/>
          </a:prstGeom>
        </p:spPr>
      </p:pic>
      <p:sp>
        <p:nvSpPr>
          <p:cNvPr id="3" name="TextBox 2">
            <a:extLst>
              <a:ext uri="{FF2B5EF4-FFF2-40B4-BE49-F238E27FC236}">
                <a16:creationId xmlns:a16="http://schemas.microsoft.com/office/drawing/2014/main" id="{C2BF220F-0CD1-409C-B442-DE6186407A95}"/>
              </a:ext>
            </a:extLst>
          </p:cNvPr>
          <p:cNvSpPr txBox="1"/>
          <p:nvPr/>
        </p:nvSpPr>
        <p:spPr>
          <a:xfrm>
            <a:off x="623456" y="893618"/>
            <a:ext cx="8905008" cy="369332"/>
          </a:xfrm>
          <a:prstGeom prst="rect">
            <a:avLst/>
          </a:prstGeom>
          <a:noFill/>
        </p:spPr>
        <p:txBody>
          <a:bodyPr wrap="square" rtlCol="0">
            <a:spAutoFit/>
          </a:bodyPr>
          <a:lstStyle/>
          <a:p>
            <a:r>
              <a:rPr lang="en-IN" dirty="0"/>
              <a:t>Reason for being uninsured.</a:t>
            </a:r>
          </a:p>
        </p:txBody>
      </p:sp>
    </p:spTree>
    <p:extLst>
      <p:ext uri="{BB962C8B-B14F-4D97-AF65-F5344CB8AC3E}">
        <p14:creationId xmlns:p14="http://schemas.microsoft.com/office/powerpoint/2010/main" val="42934548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2792546-8AA9-4EE2-91CA-7E1EB56606BD}"/>
              </a:ext>
            </a:extLst>
          </p:cNvPr>
          <p:cNvSpPr txBox="1"/>
          <p:nvPr/>
        </p:nvSpPr>
        <p:spPr>
          <a:xfrm>
            <a:off x="623455" y="893619"/>
            <a:ext cx="6127865" cy="523220"/>
          </a:xfrm>
          <a:prstGeom prst="rect">
            <a:avLst/>
          </a:prstGeom>
          <a:noFill/>
        </p:spPr>
        <p:txBody>
          <a:bodyPr wrap="square" rtlCol="0">
            <a:spAutoFit/>
          </a:bodyPr>
          <a:lstStyle/>
          <a:p>
            <a:r>
              <a:rPr lang="en-IN" sz="2800" dirty="0"/>
              <a:t>VISION AND DENTAL CARE</a:t>
            </a:r>
          </a:p>
        </p:txBody>
      </p:sp>
      <p:sp>
        <p:nvSpPr>
          <p:cNvPr id="3" name="TextBox 2">
            <a:extLst>
              <a:ext uri="{FF2B5EF4-FFF2-40B4-BE49-F238E27FC236}">
                <a16:creationId xmlns:a16="http://schemas.microsoft.com/office/drawing/2014/main" id="{31131896-1B8B-4B76-9FB9-F4E015CE7F06}"/>
              </a:ext>
            </a:extLst>
          </p:cNvPr>
          <p:cNvSpPr txBox="1"/>
          <p:nvPr/>
        </p:nvSpPr>
        <p:spPr>
          <a:xfrm>
            <a:off x="737755" y="1589809"/>
            <a:ext cx="10868890" cy="2951962"/>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IN" dirty="0"/>
              <a:t>Only 3% of the population below the age of 18 faces vision problem whereas 7% above the age of 18 faces the issue.</a:t>
            </a:r>
          </a:p>
          <a:p>
            <a:pPr marL="285750" indent="-285750">
              <a:lnSpc>
                <a:spcPct val="150000"/>
              </a:lnSpc>
              <a:buFont typeface="Arial" panose="020B0604020202020204" pitchFamily="34" charset="0"/>
              <a:buChar char="•"/>
            </a:pPr>
            <a:r>
              <a:rPr lang="en-IN" dirty="0"/>
              <a:t>Below the age of 18,  males face this issue more than females.</a:t>
            </a:r>
            <a:br>
              <a:rPr lang="en-IN" dirty="0"/>
            </a:br>
            <a:r>
              <a:rPr lang="en-IN" dirty="0"/>
              <a:t>Above the age of 18, females face this issue more than males.</a:t>
            </a:r>
          </a:p>
          <a:p>
            <a:pPr marL="285750" indent="-285750">
              <a:lnSpc>
                <a:spcPct val="150000"/>
              </a:lnSpc>
              <a:buFont typeface="Arial" panose="020B0604020202020204" pitchFamily="34" charset="0"/>
              <a:buChar char="•"/>
            </a:pPr>
            <a:r>
              <a:rPr lang="en-IN" dirty="0"/>
              <a:t>Among the people facing the vision issues,  the current status of more than 90% is chronic.</a:t>
            </a:r>
          </a:p>
          <a:p>
            <a:pPr marL="285750" indent="-285750">
              <a:lnSpc>
                <a:spcPct val="150000"/>
              </a:lnSpc>
              <a:buFont typeface="Arial" panose="020B0604020202020204" pitchFamily="34" charset="0"/>
              <a:buChar char="•"/>
            </a:pPr>
            <a:r>
              <a:rPr lang="en-IN" dirty="0"/>
              <a:t>11% of the population could not afford dental care.</a:t>
            </a:r>
          </a:p>
          <a:p>
            <a:pPr marL="285750" indent="-285750">
              <a:lnSpc>
                <a:spcPct val="150000"/>
              </a:lnSpc>
              <a:buFont typeface="Arial" panose="020B0604020202020204" pitchFamily="34" charset="0"/>
              <a:buChar char="•"/>
            </a:pPr>
            <a:r>
              <a:rPr lang="en-IN" dirty="0"/>
              <a:t>Change in healthcare plan didn’t affect the affordability of dental care / eye glasses.</a:t>
            </a:r>
          </a:p>
        </p:txBody>
      </p:sp>
    </p:spTree>
    <p:extLst>
      <p:ext uri="{BB962C8B-B14F-4D97-AF65-F5344CB8AC3E}">
        <p14:creationId xmlns:p14="http://schemas.microsoft.com/office/powerpoint/2010/main" val="40220748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C8B530D-2992-45DA-8A3B-FCE484061532}"/>
              </a:ext>
            </a:extLst>
          </p:cNvPr>
          <p:cNvPicPr>
            <a:picLocks noChangeAspect="1"/>
          </p:cNvPicPr>
          <p:nvPr/>
        </p:nvPicPr>
        <p:blipFill rotWithShape="1">
          <a:blip r:embed="rId2"/>
          <a:srcRect t="3787" r="1648" b="6516"/>
          <a:stretch/>
        </p:blipFill>
        <p:spPr>
          <a:xfrm>
            <a:off x="0" y="1641763"/>
            <a:ext cx="11991109" cy="4769427"/>
          </a:xfrm>
          <a:prstGeom prst="rect">
            <a:avLst/>
          </a:prstGeom>
        </p:spPr>
      </p:pic>
      <p:sp>
        <p:nvSpPr>
          <p:cNvPr id="3" name="TextBox 2">
            <a:extLst>
              <a:ext uri="{FF2B5EF4-FFF2-40B4-BE49-F238E27FC236}">
                <a16:creationId xmlns:a16="http://schemas.microsoft.com/office/drawing/2014/main" id="{5DEB681E-7FB4-4B00-8133-374407736969}"/>
              </a:ext>
            </a:extLst>
          </p:cNvPr>
          <p:cNvSpPr txBox="1"/>
          <p:nvPr/>
        </p:nvSpPr>
        <p:spPr>
          <a:xfrm>
            <a:off x="872835" y="976745"/>
            <a:ext cx="9081655" cy="369332"/>
          </a:xfrm>
          <a:prstGeom prst="rect">
            <a:avLst/>
          </a:prstGeom>
          <a:noFill/>
        </p:spPr>
        <p:txBody>
          <a:bodyPr wrap="square" rtlCol="0">
            <a:spAutoFit/>
          </a:bodyPr>
          <a:lstStyle/>
          <a:p>
            <a:r>
              <a:rPr lang="en-IN" dirty="0"/>
              <a:t>Unable to afford eyeglasses based on income levels</a:t>
            </a:r>
          </a:p>
        </p:txBody>
      </p:sp>
    </p:spTree>
    <p:extLst>
      <p:ext uri="{BB962C8B-B14F-4D97-AF65-F5344CB8AC3E}">
        <p14:creationId xmlns:p14="http://schemas.microsoft.com/office/powerpoint/2010/main" val="37660448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ABED74F-B4FB-4311-B5B8-754DA0BB3CC5}"/>
              </a:ext>
            </a:extLst>
          </p:cNvPr>
          <p:cNvPicPr>
            <a:picLocks noChangeAspect="1"/>
          </p:cNvPicPr>
          <p:nvPr/>
        </p:nvPicPr>
        <p:blipFill rotWithShape="1">
          <a:blip r:embed="rId3"/>
          <a:srcRect t="3939" b="6061"/>
          <a:stretch/>
        </p:blipFill>
        <p:spPr>
          <a:xfrm>
            <a:off x="0" y="1433944"/>
            <a:ext cx="12192000" cy="5309755"/>
          </a:xfrm>
          <a:prstGeom prst="rect">
            <a:avLst/>
          </a:prstGeom>
        </p:spPr>
      </p:pic>
      <p:sp>
        <p:nvSpPr>
          <p:cNvPr id="3" name="TextBox 2">
            <a:extLst>
              <a:ext uri="{FF2B5EF4-FFF2-40B4-BE49-F238E27FC236}">
                <a16:creationId xmlns:a16="http://schemas.microsoft.com/office/drawing/2014/main" id="{82D52875-22F1-4DC0-9315-CD78D9E72BD7}"/>
              </a:ext>
            </a:extLst>
          </p:cNvPr>
          <p:cNvSpPr txBox="1"/>
          <p:nvPr/>
        </p:nvSpPr>
        <p:spPr>
          <a:xfrm>
            <a:off x="1381991" y="976745"/>
            <a:ext cx="8603673" cy="646331"/>
          </a:xfrm>
          <a:prstGeom prst="rect">
            <a:avLst/>
          </a:prstGeom>
          <a:noFill/>
        </p:spPr>
        <p:txBody>
          <a:bodyPr wrap="square" rtlCol="0">
            <a:spAutoFit/>
          </a:bodyPr>
          <a:lstStyle/>
          <a:p>
            <a:r>
              <a:rPr lang="en-IN" dirty="0"/>
              <a:t>Unable to afford dental care based on income levels</a:t>
            </a:r>
          </a:p>
          <a:p>
            <a:endParaRPr lang="en-IN" dirty="0"/>
          </a:p>
        </p:txBody>
      </p:sp>
    </p:spTree>
    <p:extLst>
      <p:ext uri="{BB962C8B-B14F-4D97-AF65-F5344CB8AC3E}">
        <p14:creationId xmlns:p14="http://schemas.microsoft.com/office/powerpoint/2010/main" val="21042781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2A492FB-F35F-4C0E-90CA-67BBF1B39D6C}"/>
              </a:ext>
            </a:extLst>
          </p:cNvPr>
          <p:cNvSpPr/>
          <p:nvPr/>
        </p:nvSpPr>
        <p:spPr>
          <a:xfrm>
            <a:off x="357739" y="1742696"/>
            <a:ext cx="11269688" cy="1884747"/>
          </a:xfrm>
          <a:prstGeom prst="rect">
            <a:avLst/>
          </a:prstGeom>
        </p:spPr>
        <p:txBody>
          <a:bodyPr wrap="square">
            <a:spAutoFit/>
          </a:bodyPr>
          <a:lstStyle/>
          <a:p>
            <a:pPr>
              <a:lnSpc>
                <a:spcPct val="150000"/>
              </a:lnSpc>
            </a:pPr>
            <a:endParaRPr lang="en-IN" sz="2000" dirty="0"/>
          </a:p>
          <a:p>
            <a:pPr marL="285750" indent="-285750">
              <a:lnSpc>
                <a:spcPct val="150000"/>
              </a:lnSpc>
              <a:buFont typeface="Arial" panose="020B0604020202020204" pitchFamily="34" charset="0"/>
              <a:buChar char="•"/>
            </a:pPr>
            <a:r>
              <a:rPr lang="en-IN" sz="2000" dirty="0"/>
              <a:t>A new variable, called affordability was defined where a score of 0 was given when a person couldn’t afford both dental care and eye glasses, </a:t>
            </a:r>
            <a:r>
              <a:rPr lang="en-IN" sz="2000" dirty="0">
                <a:latin typeface="Calibri" panose="020F0502020204030204" pitchFamily="34" charset="0"/>
                <a:cs typeface="Calibri" panose="020F0502020204030204" pitchFamily="34" charset="0"/>
              </a:rPr>
              <a:t>1</a:t>
            </a:r>
            <a:r>
              <a:rPr lang="en-IN" sz="2000" dirty="0"/>
              <a:t> when he could afford only one of them and 2 when he could afford both.</a:t>
            </a:r>
          </a:p>
        </p:txBody>
      </p:sp>
      <p:sp>
        <p:nvSpPr>
          <p:cNvPr id="3" name="TextBox 2">
            <a:extLst>
              <a:ext uri="{FF2B5EF4-FFF2-40B4-BE49-F238E27FC236}">
                <a16:creationId xmlns:a16="http://schemas.microsoft.com/office/drawing/2014/main" id="{6D9A74CE-8D36-475C-BFC4-51B18DFB6C5F}"/>
              </a:ext>
            </a:extLst>
          </p:cNvPr>
          <p:cNvSpPr txBox="1"/>
          <p:nvPr/>
        </p:nvSpPr>
        <p:spPr>
          <a:xfrm>
            <a:off x="626919" y="1034765"/>
            <a:ext cx="10474037" cy="523220"/>
          </a:xfrm>
          <a:prstGeom prst="rect">
            <a:avLst/>
          </a:prstGeom>
          <a:noFill/>
        </p:spPr>
        <p:txBody>
          <a:bodyPr wrap="square" rtlCol="0">
            <a:spAutoFit/>
          </a:bodyPr>
          <a:lstStyle/>
          <a:p>
            <a:r>
              <a:rPr lang="en-IN" sz="2800" dirty="0"/>
              <a:t>                                        MODELLING</a:t>
            </a:r>
          </a:p>
        </p:txBody>
      </p:sp>
    </p:spTree>
    <p:extLst>
      <p:ext uri="{BB962C8B-B14F-4D97-AF65-F5344CB8AC3E}">
        <p14:creationId xmlns:p14="http://schemas.microsoft.com/office/powerpoint/2010/main" val="38476641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1F7DC46-488A-420E-B507-BE4A52AEC3C4}"/>
              </a:ext>
            </a:extLst>
          </p:cNvPr>
          <p:cNvPicPr>
            <a:picLocks noChangeAspect="1"/>
          </p:cNvPicPr>
          <p:nvPr/>
        </p:nvPicPr>
        <p:blipFill rotWithShape="1">
          <a:blip r:embed="rId3"/>
          <a:srcRect t="3333" b="6364"/>
          <a:stretch/>
        </p:blipFill>
        <p:spPr>
          <a:xfrm>
            <a:off x="0" y="1693719"/>
            <a:ext cx="12192000" cy="5268190"/>
          </a:xfrm>
          <a:prstGeom prst="rect">
            <a:avLst/>
          </a:prstGeom>
        </p:spPr>
      </p:pic>
      <p:sp>
        <p:nvSpPr>
          <p:cNvPr id="3" name="TextBox 2">
            <a:extLst>
              <a:ext uri="{FF2B5EF4-FFF2-40B4-BE49-F238E27FC236}">
                <a16:creationId xmlns:a16="http://schemas.microsoft.com/office/drawing/2014/main" id="{0CF6CFDB-0103-460D-B455-D4DFA62F8C0E}"/>
              </a:ext>
            </a:extLst>
          </p:cNvPr>
          <p:cNvSpPr txBox="1"/>
          <p:nvPr/>
        </p:nvSpPr>
        <p:spPr>
          <a:xfrm>
            <a:off x="789709" y="1101436"/>
            <a:ext cx="9528464" cy="369332"/>
          </a:xfrm>
          <a:prstGeom prst="rect">
            <a:avLst/>
          </a:prstGeom>
          <a:noFill/>
        </p:spPr>
        <p:txBody>
          <a:bodyPr wrap="square" rtlCol="0">
            <a:spAutoFit/>
          </a:bodyPr>
          <a:lstStyle/>
          <a:p>
            <a:r>
              <a:rPr lang="en-IN" dirty="0"/>
              <a:t>Affordability based on Age group.</a:t>
            </a:r>
          </a:p>
        </p:txBody>
      </p:sp>
    </p:spTree>
    <p:extLst>
      <p:ext uri="{BB962C8B-B14F-4D97-AF65-F5344CB8AC3E}">
        <p14:creationId xmlns:p14="http://schemas.microsoft.com/office/powerpoint/2010/main" val="34605149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2236B6-1912-394E-882F-546AA9AD6374}"/>
              </a:ext>
            </a:extLst>
          </p:cNvPr>
          <p:cNvSpPr>
            <a:spLocks noGrp="1"/>
          </p:cNvSpPr>
          <p:nvPr>
            <p:ph type="title"/>
          </p:nvPr>
        </p:nvSpPr>
        <p:spPr/>
        <p:txBody>
          <a:bodyPr/>
          <a:lstStyle/>
          <a:p>
            <a:r>
              <a:rPr lang="en-US" dirty="0"/>
              <a:t>About NHIS</a:t>
            </a:r>
          </a:p>
        </p:txBody>
      </p:sp>
      <p:sp>
        <p:nvSpPr>
          <p:cNvPr id="3" name="Content Placeholder 2">
            <a:extLst>
              <a:ext uri="{FF2B5EF4-FFF2-40B4-BE49-F238E27FC236}">
                <a16:creationId xmlns:a16="http://schemas.microsoft.com/office/drawing/2014/main" id="{43AF1878-9747-6443-B8DE-416631A05379}"/>
              </a:ext>
            </a:extLst>
          </p:cNvPr>
          <p:cNvSpPr>
            <a:spLocks noGrp="1"/>
          </p:cNvSpPr>
          <p:nvPr>
            <p:ph idx="1"/>
          </p:nvPr>
        </p:nvSpPr>
        <p:spPr/>
        <p:txBody>
          <a:bodyPr/>
          <a:lstStyle/>
          <a:p>
            <a:pPr>
              <a:lnSpc>
                <a:spcPct val="150000"/>
              </a:lnSpc>
            </a:pPr>
            <a:r>
              <a:rPr lang="en-US" dirty="0"/>
              <a:t>A survey conducted annually by the US Census Bureau for Center of Disease control and prevention</a:t>
            </a:r>
          </a:p>
          <a:p>
            <a:pPr>
              <a:lnSpc>
                <a:spcPct val="150000"/>
              </a:lnSpc>
            </a:pPr>
            <a:r>
              <a:rPr lang="en-US" dirty="0"/>
              <a:t>Data is collected from a selected sample of households in US by conducting face to face interviews</a:t>
            </a:r>
          </a:p>
          <a:p>
            <a:pPr>
              <a:lnSpc>
                <a:spcPct val="150000"/>
              </a:lnSpc>
            </a:pPr>
            <a:r>
              <a:rPr lang="en-US" dirty="0"/>
              <a:t>Collects demographic information, health status and limitations, injuries, healthcare access and utilization, health insurance,  income and assets</a:t>
            </a:r>
          </a:p>
          <a:p>
            <a:pPr>
              <a:lnSpc>
                <a:spcPct val="150000"/>
              </a:lnSpc>
            </a:pPr>
            <a:r>
              <a:rPr lang="en-US" dirty="0"/>
              <a:t>Primary source of health information in US</a:t>
            </a:r>
          </a:p>
          <a:p>
            <a:pPr>
              <a:lnSpc>
                <a:spcPct val="150000"/>
              </a:lnSpc>
            </a:pPr>
            <a:r>
              <a:rPr lang="en-US" dirty="0"/>
              <a:t>Distributed across 6 data files – Adult, person, child, injury episode, family and household</a:t>
            </a:r>
          </a:p>
          <a:p>
            <a:pPr marL="0" indent="0">
              <a:buNone/>
            </a:pPr>
            <a:endParaRPr lang="en-US" dirty="0"/>
          </a:p>
        </p:txBody>
      </p:sp>
    </p:spTree>
    <p:extLst>
      <p:ext uri="{BB962C8B-B14F-4D97-AF65-F5344CB8AC3E}">
        <p14:creationId xmlns:p14="http://schemas.microsoft.com/office/powerpoint/2010/main" val="230940953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ADA7B42-7A84-4F75-8F97-F8099329C930}"/>
              </a:ext>
            </a:extLst>
          </p:cNvPr>
          <p:cNvPicPr>
            <a:picLocks noChangeAspect="1"/>
          </p:cNvPicPr>
          <p:nvPr/>
        </p:nvPicPr>
        <p:blipFill rotWithShape="1">
          <a:blip r:embed="rId3"/>
          <a:srcRect l="474" t="6649" r="2107" b="10803"/>
          <a:stretch/>
        </p:blipFill>
        <p:spPr>
          <a:xfrm>
            <a:off x="363681" y="1478281"/>
            <a:ext cx="5174674" cy="4839392"/>
          </a:xfrm>
          <a:prstGeom prst="rect">
            <a:avLst/>
          </a:prstGeom>
        </p:spPr>
      </p:pic>
      <p:pic>
        <p:nvPicPr>
          <p:cNvPr id="3" name="Picture 2">
            <a:extLst>
              <a:ext uri="{FF2B5EF4-FFF2-40B4-BE49-F238E27FC236}">
                <a16:creationId xmlns:a16="http://schemas.microsoft.com/office/drawing/2014/main" id="{AFE0C129-C3CA-408C-BB6F-032D2245BB7F}"/>
              </a:ext>
            </a:extLst>
          </p:cNvPr>
          <p:cNvPicPr>
            <a:picLocks noChangeAspect="1"/>
          </p:cNvPicPr>
          <p:nvPr/>
        </p:nvPicPr>
        <p:blipFill rotWithShape="1">
          <a:blip r:embed="rId4"/>
          <a:srcRect l="1108" t="3787" r="1818" b="6061"/>
          <a:stretch/>
        </p:blipFill>
        <p:spPr>
          <a:xfrm>
            <a:off x="5538355" y="1478281"/>
            <a:ext cx="6646369" cy="5109555"/>
          </a:xfrm>
          <a:prstGeom prst="rect">
            <a:avLst/>
          </a:prstGeom>
        </p:spPr>
      </p:pic>
      <p:sp>
        <p:nvSpPr>
          <p:cNvPr id="5" name="TextBox 4">
            <a:extLst>
              <a:ext uri="{FF2B5EF4-FFF2-40B4-BE49-F238E27FC236}">
                <a16:creationId xmlns:a16="http://schemas.microsoft.com/office/drawing/2014/main" id="{8DC836FF-2A95-4823-9889-0C6F167901CB}"/>
              </a:ext>
            </a:extLst>
          </p:cNvPr>
          <p:cNvSpPr txBox="1"/>
          <p:nvPr/>
        </p:nvSpPr>
        <p:spPr>
          <a:xfrm>
            <a:off x="512619" y="868510"/>
            <a:ext cx="10474037" cy="369332"/>
          </a:xfrm>
          <a:prstGeom prst="rect">
            <a:avLst/>
          </a:prstGeom>
          <a:noFill/>
        </p:spPr>
        <p:txBody>
          <a:bodyPr wrap="square" rtlCol="0">
            <a:spAutoFit/>
          </a:bodyPr>
          <a:lstStyle/>
          <a:p>
            <a:r>
              <a:rPr lang="en-IN" dirty="0"/>
              <a:t>PROBLEM OF DATA IMBALANCE</a:t>
            </a:r>
          </a:p>
        </p:txBody>
      </p:sp>
    </p:spTree>
    <p:extLst>
      <p:ext uri="{BB962C8B-B14F-4D97-AF65-F5344CB8AC3E}">
        <p14:creationId xmlns:p14="http://schemas.microsoft.com/office/powerpoint/2010/main" val="40166466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19262F2-981A-734E-9EEA-3E54D4F20776}"/>
              </a:ext>
            </a:extLst>
          </p:cNvPr>
          <p:cNvPicPr>
            <a:picLocks noChangeAspect="1"/>
          </p:cNvPicPr>
          <p:nvPr/>
        </p:nvPicPr>
        <p:blipFill>
          <a:blip r:embed="rId2"/>
          <a:stretch>
            <a:fillRect/>
          </a:stretch>
        </p:blipFill>
        <p:spPr>
          <a:xfrm>
            <a:off x="772302" y="1934620"/>
            <a:ext cx="8905098" cy="3231740"/>
          </a:xfrm>
          <a:prstGeom prst="rect">
            <a:avLst/>
          </a:prstGeom>
        </p:spPr>
      </p:pic>
      <p:pic>
        <p:nvPicPr>
          <p:cNvPr id="5" name="Picture 4">
            <a:extLst>
              <a:ext uri="{FF2B5EF4-FFF2-40B4-BE49-F238E27FC236}">
                <a16:creationId xmlns:a16="http://schemas.microsoft.com/office/drawing/2014/main" id="{53A3C62F-5B92-B242-8559-CADE7A812617}"/>
              </a:ext>
            </a:extLst>
          </p:cNvPr>
          <p:cNvPicPr>
            <a:picLocks noChangeAspect="1"/>
          </p:cNvPicPr>
          <p:nvPr/>
        </p:nvPicPr>
        <p:blipFill>
          <a:blip r:embed="rId3"/>
          <a:stretch>
            <a:fillRect/>
          </a:stretch>
        </p:blipFill>
        <p:spPr>
          <a:xfrm>
            <a:off x="772302" y="5287420"/>
            <a:ext cx="7929881" cy="960980"/>
          </a:xfrm>
          <a:prstGeom prst="rect">
            <a:avLst/>
          </a:prstGeom>
        </p:spPr>
      </p:pic>
      <p:sp>
        <p:nvSpPr>
          <p:cNvPr id="6" name="TextBox 5">
            <a:extLst>
              <a:ext uri="{FF2B5EF4-FFF2-40B4-BE49-F238E27FC236}">
                <a16:creationId xmlns:a16="http://schemas.microsoft.com/office/drawing/2014/main" id="{289CF37C-BD30-CF4F-BFE3-C4B08822F92C}"/>
              </a:ext>
            </a:extLst>
          </p:cNvPr>
          <p:cNvSpPr txBox="1"/>
          <p:nvPr/>
        </p:nvSpPr>
        <p:spPr>
          <a:xfrm>
            <a:off x="772302" y="1081825"/>
            <a:ext cx="9854685" cy="369332"/>
          </a:xfrm>
          <a:prstGeom prst="rect">
            <a:avLst/>
          </a:prstGeom>
          <a:noFill/>
        </p:spPr>
        <p:txBody>
          <a:bodyPr wrap="none" rtlCol="0">
            <a:spAutoFit/>
          </a:bodyPr>
          <a:lstStyle/>
          <a:p>
            <a:r>
              <a:rPr lang="en-US" dirty="0"/>
              <a:t>A multinomial logistic regression was run to classify affordability based on certain explanatory variables.</a:t>
            </a:r>
          </a:p>
        </p:txBody>
      </p:sp>
    </p:spTree>
    <p:extLst>
      <p:ext uri="{BB962C8B-B14F-4D97-AF65-F5344CB8AC3E}">
        <p14:creationId xmlns:p14="http://schemas.microsoft.com/office/powerpoint/2010/main" val="62969214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3777090-5A53-1E40-A85B-286984D04975}"/>
              </a:ext>
            </a:extLst>
          </p:cNvPr>
          <p:cNvSpPr txBox="1"/>
          <p:nvPr/>
        </p:nvSpPr>
        <p:spPr>
          <a:xfrm>
            <a:off x="701040" y="990600"/>
            <a:ext cx="10927080" cy="4247317"/>
          </a:xfrm>
          <a:prstGeom prst="rect">
            <a:avLst/>
          </a:prstGeom>
          <a:noFill/>
        </p:spPr>
        <p:txBody>
          <a:bodyPr wrap="square" rtlCol="0">
            <a:spAutoFit/>
          </a:bodyPr>
          <a:lstStyle/>
          <a:p>
            <a:pPr>
              <a:lnSpc>
                <a:spcPct val="150000"/>
              </a:lnSpc>
            </a:pPr>
            <a:r>
              <a:rPr lang="en-US" sz="2800" dirty="0"/>
              <a:t>PROBLEM STATEMENT</a:t>
            </a:r>
          </a:p>
          <a:p>
            <a:pPr>
              <a:lnSpc>
                <a:spcPct val="150000"/>
              </a:lnSpc>
            </a:pPr>
            <a:endParaRPr lang="en-US" sz="2000" dirty="0"/>
          </a:p>
          <a:p>
            <a:pPr marL="285750" indent="-285750">
              <a:lnSpc>
                <a:spcPct val="150000"/>
              </a:lnSpc>
              <a:buFont typeface="Arial" panose="020B0604020202020204" pitchFamily="34" charset="0"/>
              <a:buChar char="•"/>
            </a:pPr>
            <a:r>
              <a:rPr lang="en-US" sz="2000" dirty="0"/>
              <a:t>A conversational tool that can help business owners to easily interact with the data and visualize it.</a:t>
            </a:r>
          </a:p>
          <a:p>
            <a:pPr marL="285750" indent="-285750">
              <a:lnSpc>
                <a:spcPct val="150000"/>
              </a:lnSpc>
              <a:buFont typeface="Arial" panose="020B0604020202020204" pitchFamily="34" charset="0"/>
              <a:buChar char="•"/>
            </a:pPr>
            <a:endParaRPr lang="en-US" sz="2000" dirty="0"/>
          </a:p>
          <a:p>
            <a:pPr marL="285750" indent="-285750">
              <a:lnSpc>
                <a:spcPct val="150000"/>
              </a:lnSpc>
              <a:buFont typeface="Arial" panose="020B0604020202020204" pitchFamily="34" charset="0"/>
              <a:buChar char="•"/>
            </a:pPr>
            <a:r>
              <a:rPr lang="en-US" sz="2000" dirty="0"/>
              <a:t>There have been many prototypes to translate natural text to query like syntaxes but never had the power to visualize data and do slicing and dicing that R libraries provide</a:t>
            </a:r>
          </a:p>
          <a:p>
            <a:pPr marL="285750" indent="-285750">
              <a:lnSpc>
                <a:spcPct val="150000"/>
              </a:lnSpc>
              <a:buFont typeface="Arial" panose="020B0604020202020204" pitchFamily="34" charset="0"/>
              <a:buChar char="•"/>
            </a:pPr>
            <a:endParaRPr lang="en-US" sz="2000" dirty="0"/>
          </a:p>
          <a:p>
            <a:pPr marL="285750" indent="-285750">
              <a:lnSpc>
                <a:spcPct val="150000"/>
              </a:lnSpc>
              <a:buFont typeface="Arial" panose="020B0604020202020204" pitchFamily="34" charset="0"/>
              <a:buChar char="•"/>
            </a:pPr>
            <a:r>
              <a:rPr lang="en-US" sz="2000" dirty="0"/>
              <a:t>This is an attempt to combine both natural language and the power of visualization.</a:t>
            </a:r>
          </a:p>
          <a:p>
            <a:endParaRPr lang="en-US" dirty="0"/>
          </a:p>
        </p:txBody>
      </p:sp>
    </p:spTree>
    <p:extLst>
      <p:ext uri="{BB962C8B-B14F-4D97-AF65-F5344CB8AC3E}">
        <p14:creationId xmlns:p14="http://schemas.microsoft.com/office/powerpoint/2010/main" val="9999187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8B18997-2414-8E49-91E7-F8CE70E42148}"/>
              </a:ext>
            </a:extLst>
          </p:cNvPr>
          <p:cNvSpPr/>
          <p:nvPr/>
        </p:nvSpPr>
        <p:spPr>
          <a:xfrm>
            <a:off x="1691640" y="1981200"/>
            <a:ext cx="3063240" cy="89916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Slack bot</a:t>
            </a:r>
          </a:p>
        </p:txBody>
      </p:sp>
      <p:sp>
        <p:nvSpPr>
          <p:cNvPr id="4" name="Rectangle 3">
            <a:extLst>
              <a:ext uri="{FF2B5EF4-FFF2-40B4-BE49-F238E27FC236}">
                <a16:creationId xmlns:a16="http://schemas.microsoft.com/office/drawing/2014/main" id="{155E8AC3-DB23-E045-95DF-1927B4822B19}"/>
              </a:ext>
            </a:extLst>
          </p:cNvPr>
          <p:cNvSpPr/>
          <p:nvPr/>
        </p:nvSpPr>
        <p:spPr>
          <a:xfrm>
            <a:off x="6134099" y="4404360"/>
            <a:ext cx="3825240" cy="86868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Dialog flow</a:t>
            </a:r>
          </a:p>
        </p:txBody>
      </p:sp>
      <p:sp>
        <p:nvSpPr>
          <p:cNvPr id="5" name="Rectangle 4">
            <a:extLst>
              <a:ext uri="{FF2B5EF4-FFF2-40B4-BE49-F238E27FC236}">
                <a16:creationId xmlns:a16="http://schemas.microsoft.com/office/drawing/2014/main" id="{71B772E8-F1B8-774C-B3AC-C6F7E01E44E8}"/>
              </a:ext>
            </a:extLst>
          </p:cNvPr>
          <p:cNvSpPr/>
          <p:nvPr/>
        </p:nvSpPr>
        <p:spPr>
          <a:xfrm>
            <a:off x="1554480" y="4404360"/>
            <a:ext cx="3825240" cy="86868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Application Layer</a:t>
            </a:r>
          </a:p>
        </p:txBody>
      </p:sp>
      <p:sp>
        <p:nvSpPr>
          <p:cNvPr id="6" name="Rectangle 5">
            <a:extLst>
              <a:ext uri="{FF2B5EF4-FFF2-40B4-BE49-F238E27FC236}">
                <a16:creationId xmlns:a16="http://schemas.microsoft.com/office/drawing/2014/main" id="{190ACBA9-D2D8-154B-8DA5-5ED2C71C9ECE}"/>
              </a:ext>
            </a:extLst>
          </p:cNvPr>
          <p:cNvSpPr/>
          <p:nvPr/>
        </p:nvSpPr>
        <p:spPr>
          <a:xfrm>
            <a:off x="6134099" y="1981200"/>
            <a:ext cx="3825240" cy="86868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Data Layer</a:t>
            </a:r>
          </a:p>
        </p:txBody>
      </p:sp>
      <p:cxnSp>
        <p:nvCxnSpPr>
          <p:cNvPr id="8" name="Straight Arrow Connector 7">
            <a:extLst>
              <a:ext uri="{FF2B5EF4-FFF2-40B4-BE49-F238E27FC236}">
                <a16:creationId xmlns:a16="http://schemas.microsoft.com/office/drawing/2014/main" id="{96FB6E5E-35C6-F446-9E12-6DAF04D0BD35}"/>
              </a:ext>
            </a:extLst>
          </p:cNvPr>
          <p:cNvCxnSpPr/>
          <p:nvPr/>
        </p:nvCxnSpPr>
        <p:spPr>
          <a:xfrm>
            <a:off x="3223260" y="2880360"/>
            <a:ext cx="0" cy="1524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5F7CA4CB-5489-2243-8398-1EDE11C03289}"/>
              </a:ext>
            </a:extLst>
          </p:cNvPr>
          <p:cNvCxnSpPr/>
          <p:nvPr/>
        </p:nvCxnSpPr>
        <p:spPr>
          <a:xfrm flipV="1">
            <a:off x="3977640" y="2880360"/>
            <a:ext cx="0" cy="1524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9056D531-F8F9-4545-9EBB-E390F8733886}"/>
              </a:ext>
            </a:extLst>
          </p:cNvPr>
          <p:cNvCxnSpPr/>
          <p:nvPr/>
        </p:nvCxnSpPr>
        <p:spPr>
          <a:xfrm>
            <a:off x="5379720" y="4602480"/>
            <a:ext cx="75437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74C3ED62-E166-D84F-850A-AEBA919B6FB7}"/>
              </a:ext>
            </a:extLst>
          </p:cNvPr>
          <p:cNvCxnSpPr>
            <a:stCxn id="4" idx="1"/>
            <a:endCxn id="5" idx="3"/>
          </p:cNvCxnSpPr>
          <p:nvPr/>
        </p:nvCxnSpPr>
        <p:spPr>
          <a:xfrm flipH="1">
            <a:off x="5379720" y="4838700"/>
            <a:ext cx="75437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1E128631-E9B7-7C4C-9D15-FB61B77C03EF}"/>
              </a:ext>
            </a:extLst>
          </p:cNvPr>
          <p:cNvCxnSpPr/>
          <p:nvPr/>
        </p:nvCxnSpPr>
        <p:spPr>
          <a:xfrm>
            <a:off x="7833360" y="2849880"/>
            <a:ext cx="0" cy="15544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8C757F37-8E21-4041-AE89-287CDFFC59DF}"/>
              </a:ext>
            </a:extLst>
          </p:cNvPr>
          <p:cNvCxnSpPr>
            <a:cxnSpLocks/>
          </p:cNvCxnSpPr>
          <p:nvPr/>
        </p:nvCxnSpPr>
        <p:spPr>
          <a:xfrm flipV="1">
            <a:off x="8458200" y="2880360"/>
            <a:ext cx="0" cy="1524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A106E9A8-6652-EA41-B9B7-7261AB22D743}"/>
              </a:ext>
            </a:extLst>
          </p:cNvPr>
          <p:cNvSpPr txBox="1"/>
          <p:nvPr/>
        </p:nvSpPr>
        <p:spPr>
          <a:xfrm>
            <a:off x="998220" y="849868"/>
            <a:ext cx="2612446" cy="523220"/>
          </a:xfrm>
          <a:prstGeom prst="rect">
            <a:avLst/>
          </a:prstGeom>
          <a:noFill/>
        </p:spPr>
        <p:txBody>
          <a:bodyPr wrap="none" rtlCol="0">
            <a:spAutoFit/>
          </a:bodyPr>
          <a:lstStyle/>
          <a:p>
            <a:r>
              <a:rPr lang="en-US" sz="2800" dirty="0"/>
              <a:t>Bot Architecture</a:t>
            </a:r>
          </a:p>
        </p:txBody>
      </p:sp>
    </p:spTree>
    <p:extLst>
      <p:ext uri="{BB962C8B-B14F-4D97-AF65-F5344CB8AC3E}">
        <p14:creationId xmlns:p14="http://schemas.microsoft.com/office/powerpoint/2010/main" val="96388639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457AE2C-CC14-6C49-B9E2-5926749320A0}"/>
              </a:ext>
            </a:extLst>
          </p:cNvPr>
          <p:cNvPicPr>
            <a:picLocks noChangeAspect="1"/>
          </p:cNvPicPr>
          <p:nvPr/>
        </p:nvPicPr>
        <p:blipFill rotWithShape="1">
          <a:blip r:embed="rId2"/>
          <a:srcRect l="3125" t="13556" r="25250"/>
          <a:stretch/>
        </p:blipFill>
        <p:spPr>
          <a:xfrm>
            <a:off x="1005840" y="731520"/>
            <a:ext cx="9890760" cy="5928360"/>
          </a:xfrm>
          <a:prstGeom prst="rect">
            <a:avLst/>
          </a:prstGeom>
        </p:spPr>
      </p:pic>
    </p:spTree>
    <p:extLst>
      <p:ext uri="{BB962C8B-B14F-4D97-AF65-F5344CB8AC3E}">
        <p14:creationId xmlns:p14="http://schemas.microsoft.com/office/powerpoint/2010/main" val="293802462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71A13BC-8E72-0043-98EC-B66C6D0E01E8}"/>
              </a:ext>
            </a:extLst>
          </p:cNvPr>
          <p:cNvSpPr txBox="1"/>
          <p:nvPr/>
        </p:nvSpPr>
        <p:spPr>
          <a:xfrm>
            <a:off x="533400" y="807720"/>
            <a:ext cx="11140440" cy="4937185"/>
          </a:xfrm>
          <a:prstGeom prst="rect">
            <a:avLst/>
          </a:prstGeom>
          <a:noFill/>
        </p:spPr>
        <p:txBody>
          <a:bodyPr wrap="square" rtlCol="0">
            <a:spAutoFit/>
          </a:bodyPr>
          <a:lstStyle/>
          <a:p>
            <a:pPr>
              <a:lnSpc>
                <a:spcPct val="150000"/>
              </a:lnSpc>
            </a:pPr>
            <a:r>
              <a:rPr lang="en-US" sz="2800" dirty="0">
                <a:latin typeface="Calibri" panose="020F0502020204030204" pitchFamily="34" charset="0"/>
                <a:cs typeface="Calibri" panose="020F0502020204030204" pitchFamily="34" charset="0"/>
              </a:rPr>
              <a:t>NHIS5110 R Package</a:t>
            </a:r>
          </a:p>
          <a:p>
            <a:pPr marL="457200" indent="-457200">
              <a:lnSpc>
                <a:spcPct val="150000"/>
              </a:lnSpc>
              <a:buFont typeface="Arial" panose="020B0604020202020204" pitchFamily="34" charset="0"/>
              <a:buChar char="•"/>
            </a:pPr>
            <a:endParaRPr lang="en-US" sz="2800" dirty="0">
              <a:latin typeface="Calibri" panose="020F0502020204030204" pitchFamily="34" charset="0"/>
              <a:cs typeface="Calibri" panose="020F0502020204030204" pitchFamily="34" charset="0"/>
            </a:endParaRPr>
          </a:p>
          <a:p>
            <a:pPr marL="457200" indent="-457200">
              <a:lnSpc>
                <a:spcPct val="150000"/>
              </a:lnSpc>
              <a:buFont typeface="Arial" panose="020B0604020202020204" pitchFamily="34" charset="0"/>
              <a:buChar char="•"/>
            </a:pPr>
            <a:r>
              <a:rPr lang="en-US" sz="2000" dirty="0">
                <a:latin typeface="Calibri" panose="020F0502020204030204" pitchFamily="34" charset="0"/>
                <a:cs typeface="Calibri" panose="020F0502020204030204" pitchFamily="34" charset="0"/>
              </a:rPr>
              <a:t>A centralized way to combine individual analysis of the data</a:t>
            </a:r>
          </a:p>
          <a:p>
            <a:pPr marL="457200" indent="-457200">
              <a:lnSpc>
                <a:spcPct val="150000"/>
              </a:lnSpc>
              <a:buFont typeface="Arial" panose="020B0604020202020204" pitchFamily="34" charset="0"/>
              <a:buChar char="•"/>
            </a:pPr>
            <a:r>
              <a:rPr lang="en-US" sz="2000" dirty="0">
                <a:latin typeface="Calibri" panose="020F0502020204030204" pitchFamily="34" charset="0"/>
                <a:cs typeface="Calibri" panose="020F0502020204030204" pitchFamily="34" charset="0"/>
              </a:rPr>
              <a:t>Created utility functions such as getting the metadata , computing the sleep scores</a:t>
            </a:r>
          </a:p>
          <a:p>
            <a:pPr>
              <a:lnSpc>
                <a:spcPct val="150000"/>
              </a:lnSpc>
            </a:pPr>
            <a:r>
              <a:rPr lang="en-US" sz="2000" dirty="0">
                <a:latin typeface="Calibri" panose="020F0502020204030204" pitchFamily="34" charset="0"/>
                <a:cs typeface="Calibri" panose="020F0502020204030204" pitchFamily="34" charset="0"/>
              </a:rPr>
              <a:t>	etc.</a:t>
            </a:r>
          </a:p>
          <a:p>
            <a:pPr marL="342900" indent="-342900">
              <a:lnSpc>
                <a:spcPct val="150000"/>
              </a:lnSpc>
              <a:buFont typeface="Arial" panose="020B0604020202020204" pitchFamily="34" charset="0"/>
              <a:buChar char="•"/>
            </a:pPr>
            <a:r>
              <a:rPr lang="en-US" sz="2000" dirty="0">
                <a:latin typeface="Calibri" panose="020F0502020204030204" pitchFamily="34" charset="0"/>
                <a:cs typeface="Calibri" panose="020F0502020204030204" pitchFamily="34" charset="0"/>
              </a:rPr>
              <a:t>Exported the tidy data into the package</a:t>
            </a:r>
          </a:p>
          <a:p>
            <a:pPr>
              <a:lnSpc>
                <a:spcPct val="150000"/>
              </a:lnSpc>
            </a:pPr>
            <a:endParaRPr lang="en-US" sz="2000" dirty="0">
              <a:latin typeface="Calibri" panose="020F0502020204030204" pitchFamily="34" charset="0"/>
              <a:cs typeface="Calibri" panose="020F0502020204030204" pitchFamily="34" charset="0"/>
            </a:endParaRPr>
          </a:p>
          <a:p>
            <a:pPr>
              <a:lnSpc>
                <a:spcPct val="150000"/>
              </a:lnSpc>
            </a:pPr>
            <a:endParaRPr lang="en-US" sz="2000" dirty="0">
              <a:latin typeface="Calibri" panose="020F0502020204030204" pitchFamily="34" charset="0"/>
              <a:cs typeface="Calibri" panose="020F0502020204030204" pitchFamily="34" charset="0"/>
            </a:endParaRPr>
          </a:p>
          <a:p>
            <a:pPr>
              <a:lnSpc>
                <a:spcPct val="150000"/>
              </a:lnSpc>
            </a:pPr>
            <a:endParaRPr lang="en-US" dirty="0"/>
          </a:p>
          <a:p>
            <a:pPr>
              <a:lnSpc>
                <a:spcPct val="150000"/>
              </a:lnSpc>
            </a:pPr>
            <a:endParaRPr lang="en-US" dirty="0"/>
          </a:p>
        </p:txBody>
      </p:sp>
    </p:spTree>
    <p:extLst>
      <p:ext uri="{BB962C8B-B14F-4D97-AF65-F5344CB8AC3E}">
        <p14:creationId xmlns:p14="http://schemas.microsoft.com/office/powerpoint/2010/main" val="297174395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4592FE0-0FCE-974F-9B0F-F2BF29CA568B}"/>
              </a:ext>
            </a:extLst>
          </p:cNvPr>
          <p:cNvSpPr/>
          <p:nvPr/>
        </p:nvSpPr>
        <p:spPr>
          <a:xfrm>
            <a:off x="384649" y="862309"/>
            <a:ext cx="11308080" cy="2951962"/>
          </a:xfrm>
          <a:prstGeom prst="rect">
            <a:avLst/>
          </a:prstGeom>
        </p:spPr>
        <p:txBody>
          <a:bodyPr wrap="square">
            <a:spAutoFit/>
          </a:bodyPr>
          <a:lstStyle/>
          <a:p>
            <a:pPr>
              <a:lnSpc>
                <a:spcPct val="150000"/>
              </a:lnSpc>
            </a:pPr>
            <a:r>
              <a:rPr lang="en-US" dirty="0"/>
              <a:t>CHALLENGES</a:t>
            </a:r>
          </a:p>
          <a:p>
            <a:pPr>
              <a:lnSpc>
                <a:spcPct val="150000"/>
              </a:lnSpc>
            </a:pPr>
            <a:endParaRPr lang="en-US" dirty="0"/>
          </a:p>
          <a:p>
            <a:pPr marL="285750" indent="-285750">
              <a:lnSpc>
                <a:spcPct val="150000"/>
              </a:lnSpc>
              <a:buFont typeface="Arial" panose="020B0604020202020204" pitchFamily="34" charset="0"/>
              <a:buChar char="•"/>
            </a:pPr>
            <a:r>
              <a:rPr lang="en-US" dirty="0"/>
              <a:t>No structured way to collect and report data</a:t>
            </a:r>
          </a:p>
          <a:p>
            <a:pPr marL="285750" indent="-285750">
              <a:lnSpc>
                <a:spcPct val="150000"/>
              </a:lnSpc>
              <a:buFont typeface="Arial" panose="020B0604020202020204" pitchFamily="34" charset="0"/>
              <a:buChar char="•"/>
            </a:pPr>
            <a:r>
              <a:rPr lang="en-US" dirty="0"/>
              <a:t>Hence there is a disconnect between the codebook and the actual data. </a:t>
            </a:r>
          </a:p>
          <a:p>
            <a:pPr marL="285750" indent="-285750">
              <a:lnSpc>
                <a:spcPct val="150000"/>
              </a:lnSpc>
              <a:buFont typeface="Arial" panose="020B0604020202020204" pitchFamily="34" charset="0"/>
              <a:buChar char="•"/>
            </a:pPr>
            <a:r>
              <a:rPr lang="en-US" dirty="0"/>
              <a:t>Dialog flow has limitations in the the number of entities that can be created and for the synonyms associated with each entity</a:t>
            </a:r>
          </a:p>
          <a:p>
            <a:pPr>
              <a:lnSpc>
                <a:spcPct val="150000"/>
              </a:lnSpc>
            </a:pPr>
            <a:endParaRPr lang="en-US" dirty="0"/>
          </a:p>
        </p:txBody>
      </p:sp>
    </p:spTree>
    <p:extLst>
      <p:ext uri="{BB962C8B-B14F-4D97-AF65-F5344CB8AC3E}">
        <p14:creationId xmlns:p14="http://schemas.microsoft.com/office/powerpoint/2010/main" val="13299544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81E03CE-4C65-1D49-8578-E99B229FA13E}"/>
              </a:ext>
            </a:extLst>
          </p:cNvPr>
          <p:cNvSpPr/>
          <p:nvPr/>
        </p:nvSpPr>
        <p:spPr>
          <a:xfrm>
            <a:off x="631065" y="914400"/>
            <a:ext cx="8512935" cy="5029454"/>
          </a:xfrm>
          <a:prstGeom prst="rect">
            <a:avLst/>
          </a:prstGeom>
        </p:spPr>
        <p:txBody>
          <a:bodyPr wrap="square">
            <a:spAutoFit/>
          </a:bodyPr>
          <a:lstStyle/>
          <a:p>
            <a:pPr>
              <a:lnSpc>
                <a:spcPct val="150000"/>
              </a:lnSpc>
            </a:pPr>
            <a:r>
              <a:rPr lang="en-US" dirty="0"/>
              <a:t>FURTHER SCOPE</a:t>
            </a:r>
          </a:p>
          <a:p>
            <a:pPr marL="285750" indent="-285750">
              <a:lnSpc>
                <a:spcPct val="150000"/>
              </a:lnSpc>
              <a:buFont typeface="Arial" panose="020B0604020202020204" pitchFamily="34" charset="0"/>
              <a:buChar char="•"/>
            </a:pPr>
            <a:r>
              <a:rPr lang="en-US" dirty="0"/>
              <a:t> A framework could be created that can be agreed upon by the entire data science community as to how we could gather data and report metadata.</a:t>
            </a:r>
          </a:p>
          <a:p>
            <a:pPr marL="285750" indent="-285750">
              <a:lnSpc>
                <a:spcPct val="150000"/>
              </a:lnSpc>
              <a:buFont typeface="Arial" panose="020B0604020202020204" pitchFamily="34" charset="0"/>
              <a:buChar char="•"/>
            </a:pPr>
            <a:r>
              <a:rPr lang="en-US" dirty="0"/>
              <a:t>This could help us in creating utility tools that can perform NLP on the metadata</a:t>
            </a:r>
          </a:p>
          <a:p>
            <a:pPr marL="285750" indent="-285750">
              <a:lnSpc>
                <a:spcPct val="150000"/>
              </a:lnSpc>
              <a:buFont typeface="Arial" panose="020B0604020202020204" pitchFamily="34" charset="0"/>
              <a:buChar char="•"/>
            </a:pPr>
            <a:r>
              <a:rPr lang="en-US" dirty="0"/>
              <a:t>A sample metadata file could look like:</a:t>
            </a:r>
          </a:p>
          <a:p>
            <a:pPr>
              <a:lnSpc>
                <a:spcPct val="150000"/>
              </a:lnSpc>
            </a:pPr>
            <a:r>
              <a:rPr lang="en-US" dirty="0"/>
              <a:t>	{</a:t>
            </a:r>
          </a:p>
          <a:p>
            <a:pPr lvl="1">
              <a:lnSpc>
                <a:spcPct val="150000"/>
              </a:lnSpc>
            </a:pPr>
            <a:r>
              <a:rPr lang="en-US" dirty="0"/>
              <a:t>	Description of the entire data set</a:t>
            </a:r>
          </a:p>
          <a:p>
            <a:pPr lvl="1">
              <a:lnSpc>
                <a:spcPct val="150000"/>
              </a:lnSpc>
            </a:pPr>
            <a:r>
              <a:rPr lang="en-US" dirty="0"/>
              <a:t>	Corpus set of tags defining the data set</a:t>
            </a:r>
          </a:p>
          <a:p>
            <a:pPr lvl="1">
              <a:lnSpc>
                <a:spcPct val="150000"/>
              </a:lnSpc>
            </a:pPr>
            <a:r>
              <a:rPr lang="en-US" dirty="0"/>
              <a:t>	Description for individual columns</a:t>
            </a:r>
          </a:p>
          <a:p>
            <a:pPr lvl="1">
              <a:lnSpc>
                <a:spcPct val="150000"/>
              </a:lnSpc>
            </a:pPr>
            <a:r>
              <a:rPr lang="en-US" dirty="0"/>
              <a:t>	Tags describing the columns which is a subset from corpus</a:t>
            </a:r>
          </a:p>
          <a:p>
            <a:pPr lvl="1">
              <a:lnSpc>
                <a:spcPct val="150000"/>
              </a:lnSpc>
            </a:pPr>
            <a:r>
              <a:rPr lang="en-US" dirty="0"/>
              <a:t>}</a:t>
            </a:r>
          </a:p>
          <a:p>
            <a:pPr lvl="1">
              <a:lnSpc>
                <a:spcPct val="150000"/>
              </a:lnSpc>
            </a:pPr>
            <a:endParaRPr lang="en-US" dirty="0"/>
          </a:p>
        </p:txBody>
      </p:sp>
    </p:spTree>
    <p:extLst>
      <p:ext uri="{BB962C8B-B14F-4D97-AF65-F5344CB8AC3E}">
        <p14:creationId xmlns:p14="http://schemas.microsoft.com/office/powerpoint/2010/main" val="9801524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CAEB92F-00F7-7243-B107-D1A5644169CD}"/>
              </a:ext>
            </a:extLst>
          </p:cNvPr>
          <p:cNvSpPr txBox="1"/>
          <p:nvPr/>
        </p:nvSpPr>
        <p:spPr>
          <a:xfrm>
            <a:off x="487680" y="1036320"/>
            <a:ext cx="11460480" cy="3970318"/>
          </a:xfrm>
          <a:prstGeom prst="rect">
            <a:avLst/>
          </a:prstGeom>
          <a:noFill/>
        </p:spPr>
        <p:txBody>
          <a:bodyPr wrap="square" rtlCol="0">
            <a:spAutoFit/>
          </a:bodyPr>
          <a:lstStyle/>
          <a:p>
            <a:r>
              <a:rPr lang="en-US" sz="2800" dirty="0"/>
              <a:t>Resources</a:t>
            </a:r>
          </a:p>
          <a:p>
            <a:endParaRPr lang="en-US" sz="2800" dirty="0"/>
          </a:p>
          <a:p>
            <a:pPr marL="457200" indent="-457200">
              <a:buFont typeface="Arial" panose="020B0604020202020204" pitchFamily="34" charset="0"/>
              <a:buChar char="•"/>
            </a:pPr>
            <a:r>
              <a:rPr lang="en-US" sz="2800" dirty="0">
                <a:hlinkClick r:id="rId2"/>
              </a:rPr>
              <a:t>Chat Bot Demo</a:t>
            </a:r>
            <a:endParaRPr lang="en-US" sz="2800" dirty="0"/>
          </a:p>
          <a:p>
            <a:endParaRPr lang="en-US" sz="2800" dirty="0"/>
          </a:p>
          <a:p>
            <a:pPr marL="457200" indent="-457200">
              <a:buFont typeface="Arial" panose="020B0604020202020204" pitchFamily="34" charset="0"/>
              <a:buChar char="•"/>
            </a:pPr>
            <a:r>
              <a:rPr lang="en-US" sz="2800" dirty="0">
                <a:hlinkClick r:id="rId3"/>
              </a:rPr>
              <a:t>R Package</a:t>
            </a:r>
          </a:p>
          <a:p>
            <a:pPr marL="457200" indent="-457200">
              <a:buFont typeface="Arial" panose="020B0604020202020204" pitchFamily="34" charset="0"/>
              <a:buChar char="•"/>
            </a:pPr>
            <a:endParaRPr lang="en-US" sz="2800" dirty="0"/>
          </a:p>
          <a:p>
            <a:pPr marL="457200" indent="-457200">
              <a:buFont typeface="Arial" panose="020B0604020202020204" pitchFamily="34" charset="0"/>
              <a:buChar char="•"/>
            </a:pPr>
            <a:r>
              <a:rPr lang="en-US" sz="2800" dirty="0">
                <a:hlinkClick r:id="rId4"/>
              </a:rPr>
              <a:t>Chat Bot</a:t>
            </a:r>
            <a:endParaRPr lang="en-US" sz="2800" dirty="0"/>
          </a:p>
          <a:p>
            <a:endParaRPr lang="en-US" sz="2800" dirty="0"/>
          </a:p>
          <a:p>
            <a:pPr marL="457200" indent="-457200">
              <a:buFont typeface="Arial" panose="020B0604020202020204" pitchFamily="34" charset="0"/>
              <a:buChar char="•"/>
            </a:pPr>
            <a:r>
              <a:rPr lang="en-US" sz="2800" dirty="0">
                <a:hlinkClick r:id="rId5"/>
              </a:rPr>
              <a:t>Raw Data set</a:t>
            </a:r>
            <a:endParaRPr lang="en-US" sz="2800" dirty="0"/>
          </a:p>
        </p:txBody>
      </p:sp>
    </p:spTree>
    <p:extLst>
      <p:ext uri="{BB962C8B-B14F-4D97-AF65-F5344CB8AC3E}">
        <p14:creationId xmlns:p14="http://schemas.microsoft.com/office/powerpoint/2010/main" val="185383298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8B4435B-7DA2-F940-8D09-E897147326DA}"/>
              </a:ext>
            </a:extLst>
          </p:cNvPr>
          <p:cNvSpPr txBox="1"/>
          <p:nvPr/>
        </p:nvSpPr>
        <p:spPr>
          <a:xfrm>
            <a:off x="4450080" y="3017520"/>
            <a:ext cx="3718560" cy="584775"/>
          </a:xfrm>
          <a:prstGeom prst="rect">
            <a:avLst/>
          </a:prstGeom>
          <a:noFill/>
        </p:spPr>
        <p:txBody>
          <a:bodyPr wrap="square" rtlCol="0">
            <a:spAutoFit/>
          </a:bodyPr>
          <a:lstStyle/>
          <a:p>
            <a:r>
              <a:rPr lang="en-US" sz="3200" dirty="0"/>
              <a:t>QUESTIONS ?</a:t>
            </a:r>
          </a:p>
        </p:txBody>
      </p:sp>
    </p:spTree>
    <p:extLst>
      <p:ext uri="{BB962C8B-B14F-4D97-AF65-F5344CB8AC3E}">
        <p14:creationId xmlns:p14="http://schemas.microsoft.com/office/powerpoint/2010/main" val="17093397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DD57729-E59C-B040-97E5-505AB74B8C6A}"/>
              </a:ext>
            </a:extLst>
          </p:cNvPr>
          <p:cNvSpPr txBox="1"/>
          <p:nvPr/>
        </p:nvSpPr>
        <p:spPr>
          <a:xfrm>
            <a:off x="579550" y="875764"/>
            <a:ext cx="10637949" cy="6370975"/>
          </a:xfrm>
          <a:prstGeom prst="rect">
            <a:avLst/>
          </a:prstGeom>
          <a:noFill/>
        </p:spPr>
        <p:txBody>
          <a:bodyPr wrap="square" rtlCol="0">
            <a:spAutoFit/>
          </a:bodyPr>
          <a:lstStyle/>
          <a:p>
            <a:r>
              <a:rPr lang="en-US" sz="2800" dirty="0">
                <a:latin typeface="Calibri" panose="020F0502020204030204" pitchFamily="34" charset="0"/>
                <a:cs typeface="Calibri" panose="020F0502020204030204" pitchFamily="34" charset="0"/>
              </a:rPr>
              <a:t>Effect of Yoga and Meditation on Behavioral health</a:t>
            </a:r>
          </a:p>
          <a:p>
            <a:pPr>
              <a:lnSpc>
                <a:spcPct val="150000"/>
              </a:lnSpc>
            </a:pPr>
            <a:endParaRPr lang="en-US" sz="2800" dirty="0">
              <a:latin typeface="Calibri" panose="020F0502020204030204" pitchFamily="34" charset="0"/>
              <a:cs typeface="Calibri" panose="020F0502020204030204" pitchFamily="34" charset="0"/>
            </a:endParaRPr>
          </a:p>
          <a:p>
            <a:pPr>
              <a:lnSpc>
                <a:spcPct val="150000"/>
              </a:lnSpc>
            </a:pPr>
            <a:r>
              <a:rPr lang="en-US" sz="2000" dirty="0">
                <a:latin typeface="Calibri" panose="020F0502020204030204" pitchFamily="34" charset="0"/>
                <a:cs typeface="Calibri" panose="020F0502020204030204" pitchFamily="34" charset="0"/>
              </a:rPr>
              <a:t>As per the 2017 NHIS survey </a:t>
            </a:r>
          </a:p>
          <a:p>
            <a:pPr marL="285750" indent="-285750">
              <a:lnSpc>
                <a:spcPct val="150000"/>
              </a:lnSpc>
              <a:buFont typeface="Courier New" panose="02070309020205020404" pitchFamily="49" charset="0"/>
              <a:buChar char="o"/>
            </a:pPr>
            <a:r>
              <a:rPr lang="en-US" sz="2000" dirty="0">
                <a:latin typeface="Calibri" panose="020F0502020204030204" pitchFamily="34" charset="0"/>
                <a:cs typeface="Calibri" panose="020F0502020204030204" pitchFamily="34" charset="0"/>
              </a:rPr>
              <a:t>Nearly 16% of the US population engaged in different forms of meditation.</a:t>
            </a:r>
          </a:p>
          <a:p>
            <a:pPr marL="285750" indent="-285750">
              <a:lnSpc>
                <a:spcPct val="150000"/>
              </a:lnSpc>
              <a:buFont typeface="Courier New" panose="02070309020205020404" pitchFamily="49" charset="0"/>
              <a:buChar char="o"/>
            </a:pPr>
            <a:r>
              <a:rPr lang="en-US" sz="2000" dirty="0">
                <a:latin typeface="Calibri" panose="020F0502020204030204" pitchFamily="34" charset="0"/>
                <a:cs typeface="Calibri" panose="020F0502020204030204" pitchFamily="34" charset="0"/>
              </a:rPr>
              <a:t>Around 15% practiced Yoga on a regular basis.</a:t>
            </a:r>
          </a:p>
          <a:p>
            <a:pPr>
              <a:lnSpc>
                <a:spcPct val="150000"/>
              </a:lnSpc>
            </a:pPr>
            <a:endParaRPr lang="en-US" sz="2000" dirty="0">
              <a:latin typeface="Calibri" panose="020F0502020204030204" pitchFamily="34" charset="0"/>
              <a:cs typeface="Calibri" panose="020F0502020204030204" pitchFamily="34" charset="0"/>
            </a:endParaRPr>
          </a:p>
          <a:p>
            <a:pPr>
              <a:lnSpc>
                <a:spcPct val="150000"/>
              </a:lnSpc>
            </a:pPr>
            <a:r>
              <a:rPr lang="en-US" sz="2000" dirty="0">
                <a:latin typeface="Calibri" panose="020F0502020204030204" pitchFamily="34" charset="0"/>
                <a:cs typeface="Calibri" panose="020F0502020204030204" pitchFamily="34" charset="0"/>
              </a:rPr>
              <a:t>Based on the self report of feelings as reported a month prior to the interview :</a:t>
            </a:r>
          </a:p>
          <a:p>
            <a:pPr marL="285750" indent="-285750">
              <a:lnSpc>
                <a:spcPct val="150000"/>
              </a:lnSpc>
              <a:buFont typeface="Courier New" panose="02070309020205020404" pitchFamily="49" charset="0"/>
              <a:buChar char="o"/>
            </a:pPr>
            <a:r>
              <a:rPr lang="en-US" sz="2000" dirty="0">
                <a:latin typeface="Calibri" panose="020F0502020204030204" pitchFamily="34" charset="0"/>
                <a:cs typeface="Calibri" panose="020F0502020204030204" pitchFamily="34" charset="0"/>
              </a:rPr>
              <a:t>24% of the US adult population has ever felt nervous/fidgety </a:t>
            </a:r>
          </a:p>
          <a:p>
            <a:pPr marL="285750" indent="-285750">
              <a:lnSpc>
                <a:spcPct val="150000"/>
              </a:lnSpc>
              <a:buFont typeface="Courier New" panose="02070309020205020404" pitchFamily="49" charset="0"/>
              <a:buChar char="o"/>
            </a:pPr>
            <a:r>
              <a:rPr lang="en-US" sz="2000" dirty="0">
                <a:latin typeface="Calibri" panose="020F0502020204030204" pitchFamily="34" charset="0"/>
                <a:cs typeface="Calibri" panose="020F0502020204030204" pitchFamily="34" charset="0"/>
              </a:rPr>
              <a:t>9% of the US adult population felt hopeless/Worthless</a:t>
            </a:r>
          </a:p>
          <a:p>
            <a:pPr marL="285750" indent="-285750">
              <a:lnSpc>
                <a:spcPct val="150000"/>
              </a:lnSpc>
              <a:buFont typeface="Courier New" panose="02070309020205020404" pitchFamily="49" charset="0"/>
              <a:buChar char="o"/>
            </a:pPr>
            <a:endParaRPr lang="en-US" sz="2000" dirty="0">
              <a:latin typeface="Calibri" panose="020F0502020204030204" pitchFamily="34" charset="0"/>
              <a:cs typeface="Calibri" panose="020F0502020204030204" pitchFamily="34" charset="0"/>
            </a:endParaRPr>
          </a:p>
          <a:p>
            <a:pPr>
              <a:lnSpc>
                <a:spcPct val="150000"/>
              </a:lnSpc>
            </a:pPr>
            <a:r>
              <a:rPr lang="en-US" sz="2000" dirty="0">
                <a:latin typeface="Calibri" panose="020F0502020204030204" pitchFamily="34" charset="0"/>
                <a:cs typeface="Calibri" panose="020F0502020204030204" pitchFamily="34" charset="0"/>
              </a:rPr>
              <a:t>There are numerous studies on how meditation or yoga affects our day to day health and contributes to emotional well being. Hence we wanted to explore this relationship with the data in hand. </a:t>
            </a:r>
          </a:p>
          <a:p>
            <a:endParaRPr lang="en-US" sz="2000" dirty="0">
              <a:latin typeface="Calibri" panose="020F0502020204030204" pitchFamily="34" charset="0"/>
              <a:cs typeface="Calibri" panose="020F0502020204030204" pitchFamily="34" charset="0"/>
            </a:endParaRPr>
          </a:p>
          <a:p>
            <a:endParaRPr lang="en-US" dirty="0"/>
          </a:p>
        </p:txBody>
      </p:sp>
    </p:spTree>
    <p:extLst>
      <p:ext uri="{BB962C8B-B14F-4D97-AF65-F5344CB8AC3E}">
        <p14:creationId xmlns:p14="http://schemas.microsoft.com/office/powerpoint/2010/main" val="29100316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9">
            <a:extLst>
              <a:ext uri="{FF2B5EF4-FFF2-40B4-BE49-F238E27FC236}">
                <a16:creationId xmlns:a16="http://schemas.microsoft.com/office/drawing/2014/main" id="{B8A8737F-8ADA-46A0-949E-74C59E8E2C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11">
            <a:extLst>
              <a:ext uri="{FF2B5EF4-FFF2-40B4-BE49-F238E27FC236}">
                <a16:creationId xmlns:a16="http://schemas.microsoft.com/office/drawing/2014/main" id="{02149568-AD40-4185-9583-472DC9B5DA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5538554" cy="5897880"/>
          </a:xfrm>
          <a:prstGeom prst="rect">
            <a:avLst/>
          </a:prstGeom>
          <a:solidFill>
            <a:srgbClr val="FFFFFF"/>
          </a:solidFill>
          <a:ln w="222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237B72AA-5B70-0441-A547-84565E926123}"/>
              </a:ext>
            </a:extLst>
          </p:cNvPr>
          <p:cNvPicPr>
            <a:picLocks noChangeAspect="1"/>
          </p:cNvPicPr>
          <p:nvPr/>
        </p:nvPicPr>
        <p:blipFill>
          <a:blip r:embed="rId2"/>
          <a:stretch>
            <a:fillRect/>
          </a:stretch>
        </p:blipFill>
        <p:spPr>
          <a:xfrm>
            <a:off x="645435" y="925679"/>
            <a:ext cx="5201707" cy="5006642"/>
          </a:xfrm>
          <a:prstGeom prst="rect">
            <a:avLst/>
          </a:prstGeom>
        </p:spPr>
      </p:pic>
      <p:sp>
        <p:nvSpPr>
          <p:cNvPr id="31" name="Rectangle 13">
            <a:extLst>
              <a:ext uri="{FF2B5EF4-FFF2-40B4-BE49-F238E27FC236}">
                <a16:creationId xmlns:a16="http://schemas.microsoft.com/office/drawing/2014/main" id="{840B283A-0C00-4360-AFE9-36C74D1C69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76433" y="480060"/>
            <a:ext cx="5538554" cy="5897880"/>
          </a:xfrm>
          <a:prstGeom prst="rect">
            <a:avLst/>
          </a:prstGeom>
          <a:solidFill>
            <a:srgbClr val="FFFFFF"/>
          </a:solidFill>
          <a:ln w="222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75EB7278-67D2-6144-B1DB-337014C9E030}"/>
              </a:ext>
            </a:extLst>
          </p:cNvPr>
          <p:cNvPicPr>
            <a:picLocks noChangeAspect="1"/>
          </p:cNvPicPr>
          <p:nvPr/>
        </p:nvPicPr>
        <p:blipFill>
          <a:blip r:embed="rId3"/>
          <a:stretch>
            <a:fillRect/>
          </a:stretch>
        </p:blipFill>
        <p:spPr>
          <a:xfrm>
            <a:off x="6183990" y="925679"/>
            <a:ext cx="5530998" cy="5006641"/>
          </a:xfrm>
          <a:prstGeom prst="rect">
            <a:avLst/>
          </a:prstGeom>
        </p:spPr>
      </p:pic>
    </p:spTree>
    <p:extLst>
      <p:ext uri="{BB962C8B-B14F-4D97-AF65-F5344CB8AC3E}">
        <p14:creationId xmlns:p14="http://schemas.microsoft.com/office/powerpoint/2010/main" val="3624683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52E8807-320D-094A-BC8D-F14917C9E859}"/>
              </a:ext>
            </a:extLst>
          </p:cNvPr>
          <p:cNvSpPr txBox="1"/>
          <p:nvPr/>
        </p:nvSpPr>
        <p:spPr>
          <a:xfrm>
            <a:off x="335280" y="975360"/>
            <a:ext cx="11597640" cy="5293757"/>
          </a:xfrm>
          <a:prstGeom prst="rect">
            <a:avLst/>
          </a:prstGeom>
          <a:noFill/>
        </p:spPr>
        <p:txBody>
          <a:bodyPr wrap="square" rtlCol="0">
            <a:spAutoFit/>
          </a:bodyPr>
          <a:lstStyle/>
          <a:p>
            <a:r>
              <a:rPr lang="en-US" sz="2800" dirty="0">
                <a:latin typeface="Calibri" panose="020F0502020204030204" pitchFamily="34" charset="0"/>
                <a:cs typeface="Calibri" panose="020F0502020204030204" pitchFamily="34" charset="0"/>
              </a:rPr>
              <a:t>Methods</a:t>
            </a:r>
          </a:p>
          <a:p>
            <a:pPr>
              <a:lnSpc>
                <a:spcPct val="150000"/>
              </a:lnSpc>
            </a:pPr>
            <a:endParaRPr lang="en-US" sz="2800" dirty="0">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US" sz="2000" dirty="0">
                <a:latin typeface="Calibri" panose="020F0502020204030204" pitchFamily="34" charset="0"/>
                <a:cs typeface="Calibri" panose="020F0502020204030204" pitchFamily="34" charset="0"/>
              </a:rPr>
              <a:t>6 Variables representing different feelings: </a:t>
            </a:r>
          </a:p>
          <a:p>
            <a:pPr>
              <a:lnSpc>
                <a:spcPct val="150000"/>
              </a:lnSpc>
            </a:pPr>
            <a:r>
              <a:rPr lang="en-US" sz="2000" dirty="0">
                <a:latin typeface="Calibri" panose="020F0502020204030204" pitchFamily="34" charset="0"/>
                <a:cs typeface="Calibri" panose="020F0502020204030204" pitchFamily="34" charset="0"/>
              </a:rPr>
              <a:t>	Sad, Nervous, Fidgety, Hopeless, Worthless and Required effort </a:t>
            </a:r>
          </a:p>
          <a:p>
            <a:pPr>
              <a:lnSpc>
                <a:spcPct val="150000"/>
              </a:lnSpc>
            </a:pPr>
            <a:r>
              <a:rPr lang="en-US" sz="2000" dirty="0">
                <a:latin typeface="Calibri" panose="020F0502020204030204" pitchFamily="34" charset="0"/>
                <a:cs typeface="Calibri" panose="020F0502020204030204" pitchFamily="34" charset="0"/>
              </a:rPr>
              <a:t>	and each of them had 5 levels that represented how often the participant felt these feelings</a:t>
            </a:r>
          </a:p>
          <a:p>
            <a:pPr marL="342900" indent="-342900">
              <a:lnSpc>
                <a:spcPct val="150000"/>
              </a:lnSpc>
              <a:buFont typeface="Arial" panose="020B0604020202020204" pitchFamily="34" charset="0"/>
              <a:buChar char="•"/>
            </a:pPr>
            <a:r>
              <a:rPr lang="en-US" sz="2000" dirty="0">
                <a:latin typeface="Calibri" panose="020F0502020204030204" pitchFamily="34" charset="0"/>
                <a:cs typeface="Calibri" panose="020F0502020204030204" pitchFamily="34" charset="0"/>
              </a:rPr>
              <a:t>In order to favor the analysis, we combined these variables into a single “negative emotion score”</a:t>
            </a:r>
          </a:p>
          <a:p>
            <a:pPr marL="342900" indent="-342900">
              <a:lnSpc>
                <a:spcPct val="150000"/>
              </a:lnSpc>
              <a:buFont typeface="Arial" panose="020B0604020202020204" pitchFamily="34" charset="0"/>
              <a:buChar char="•"/>
            </a:pPr>
            <a:r>
              <a:rPr lang="en-US" sz="2000" dirty="0">
                <a:latin typeface="Calibri" panose="020F0502020204030204" pitchFamily="34" charset="0"/>
                <a:cs typeface="Calibri" panose="020F0502020204030204" pitchFamily="34" charset="0"/>
              </a:rPr>
              <a:t>The negative emotion score is an average of the score for 6 feelings and ranges from 0 to 1</a:t>
            </a:r>
          </a:p>
          <a:p>
            <a:pPr marL="342900" indent="-342900">
              <a:lnSpc>
                <a:spcPct val="150000"/>
              </a:lnSpc>
              <a:buFont typeface="Arial" panose="020B0604020202020204" pitchFamily="34" charset="0"/>
              <a:buChar char="•"/>
            </a:pPr>
            <a:r>
              <a:rPr lang="en-US" sz="2000" dirty="0">
                <a:latin typeface="Calibri" panose="020F0502020204030204" pitchFamily="34" charset="0"/>
                <a:cs typeface="Calibri" panose="020F0502020204030204" pitchFamily="34" charset="0"/>
              </a:rPr>
              <a:t>A score of 1 meant serious psychological distress</a:t>
            </a:r>
          </a:p>
          <a:p>
            <a:pPr marL="342900" indent="-342900">
              <a:lnSpc>
                <a:spcPct val="150000"/>
              </a:lnSpc>
              <a:buFont typeface="Arial" panose="020B0604020202020204" pitchFamily="34" charset="0"/>
              <a:buChar char="•"/>
            </a:pPr>
            <a:r>
              <a:rPr lang="en-US" sz="2000" dirty="0">
                <a:latin typeface="Calibri" panose="020F0502020204030204" pitchFamily="34" charset="0"/>
                <a:cs typeface="Calibri" panose="020F0502020204030204" pitchFamily="34" charset="0"/>
              </a:rPr>
              <a:t>We compared the score against the part of the population practicing Yoga and meditation separately. </a:t>
            </a:r>
          </a:p>
          <a:p>
            <a:pPr>
              <a:lnSpc>
                <a:spcPct val="150000"/>
              </a:lnSpc>
            </a:pPr>
            <a:endParaRPr lang="en-US" sz="2000" dirty="0">
              <a:latin typeface="Calibri" panose="020F0502020204030204" pitchFamily="34" charset="0"/>
              <a:cs typeface="Calibri" panose="020F0502020204030204" pitchFamily="34" charset="0"/>
            </a:endParaRPr>
          </a:p>
          <a:p>
            <a:endParaRPr lang="en-US" sz="2800" dirty="0"/>
          </a:p>
        </p:txBody>
      </p:sp>
    </p:spTree>
    <p:extLst>
      <p:ext uri="{BB962C8B-B14F-4D97-AF65-F5344CB8AC3E}">
        <p14:creationId xmlns:p14="http://schemas.microsoft.com/office/powerpoint/2010/main" val="18254555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410A47D9-8AE3-EE4C-BEC9-3B36017989DE}"/>
              </a:ext>
            </a:extLst>
          </p:cNvPr>
          <p:cNvSpPr/>
          <p:nvPr/>
        </p:nvSpPr>
        <p:spPr>
          <a:xfrm>
            <a:off x="3444240" y="792480"/>
            <a:ext cx="3230880" cy="158496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solidFill>
                  <a:sysClr val="windowText" lastClr="000000"/>
                </a:solidFill>
              </a:rPr>
              <a:t>Sad, Nervous, Fidgety, Worthless, Hopeless, Everything required effort</a:t>
            </a:r>
          </a:p>
        </p:txBody>
      </p:sp>
      <p:sp>
        <p:nvSpPr>
          <p:cNvPr id="7" name="Rounded Rectangle 6">
            <a:extLst>
              <a:ext uri="{FF2B5EF4-FFF2-40B4-BE49-F238E27FC236}">
                <a16:creationId xmlns:a16="http://schemas.microsoft.com/office/drawing/2014/main" id="{FB3E7A07-35A9-7449-A007-A866553DF5E8}"/>
              </a:ext>
            </a:extLst>
          </p:cNvPr>
          <p:cNvSpPr/>
          <p:nvPr/>
        </p:nvSpPr>
        <p:spPr>
          <a:xfrm>
            <a:off x="914400" y="2682240"/>
            <a:ext cx="1341120" cy="74676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Calibri" panose="020F0502020204030204" pitchFamily="34" charset="0"/>
                <a:cs typeface="Calibri" panose="020F0502020204030204" pitchFamily="34" charset="0"/>
              </a:rPr>
              <a:t>All the time</a:t>
            </a:r>
          </a:p>
          <a:p>
            <a:pPr algn="ctr"/>
            <a:r>
              <a:rPr lang="en-US" dirty="0">
                <a:latin typeface="Calibri" panose="020F0502020204030204" pitchFamily="34" charset="0"/>
                <a:cs typeface="Calibri" panose="020F0502020204030204" pitchFamily="34" charset="0"/>
              </a:rPr>
              <a:t>1</a:t>
            </a:r>
          </a:p>
        </p:txBody>
      </p:sp>
      <p:sp>
        <p:nvSpPr>
          <p:cNvPr id="9" name="Rounded Rectangle 8">
            <a:extLst>
              <a:ext uri="{FF2B5EF4-FFF2-40B4-BE49-F238E27FC236}">
                <a16:creationId xmlns:a16="http://schemas.microsoft.com/office/drawing/2014/main" id="{72A63938-1E21-7F46-B96D-5E7D8494117B}"/>
              </a:ext>
            </a:extLst>
          </p:cNvPr>
          <p:cNvSpPr/>
          <p:nvPr/>
        </p:nvSpPr>
        <p:spPr>
          <a:xfrm>
            <a:off x="2773680" y="2682240"/>
            <a:ext cx="1249680" cy="74676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Most of the times </a:t>
            </a:r>
          </a:p>
          <a:p>
            <a:pPr algn="ctr"/>
            <a:r>
              <a:rPr lang="en-US" dirty="0"/>
              <a:t>2</a:t>
            </a:r>
          </a:p>
        </p:txBody>
      </p:sp>
      <p:sp>
        <p:nvSpPr>
          <p:cNvPr id="11" name="Rounded Rectangle 10">
            <a:extLst>
              <a:ext uri="{FF2B5EF4-FFF2-40B4-BE49-F238E27FC236}">
                <a16:creationId xmlns:a16="http://schemas.microsoft.com/office/drawing/2014/main" id="{62B25B98-6D48-BE40-AA58-11253A28D96D}"/>
              </a:ext>
            </a:extLst>
          </p:cNvPr>
          <p:cNvSpPr/>
          <p:nvPr/>
        </p:nvSpPr>
        <p:spPr>
          <a:xfrm>
            <a:off x="4282440" y="2682240"/>
            <a:ext cx="1249680" cy="74676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Some times</a:t>
            </a:r>
          </a:p>
          <a:p>
            <a:pPr algn="ctr"/>
            <a:r>
              <a:rPr lang="en-US" dirty="0"/>
              <a:t>3</a:t>
            </a:r>
          </a:p>
        </p:txBody>
      </p:sp>
      <p:sp>
        <p:nvSpPr>
          <p:cNvPr id="12" name="Rounded Rectangle 11">
            <a:extLst>
              <a:ext uri="{FF2B5EF4-FFF2-40B4-BE49-F238E27FC236}">
                <a16:creationId xmlns:a16="http://schemas.microsoft.com/office/drawing/2014/main" id="{61C82C1D-8DB5-A749-A3F2-D54795B52328}"/>
              </a:ext>
            </a:extLst>
          </p:cNvPr>
          <p:cNvSpPr/>
          <p:nvPr/>
        </p:nvSpPr>
        <p:spPr>
          <a:xfrm>
            <a:off x="6050280" y="2682240"/>
            <a:ext cx="1249680" cy="74676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Little of the time</a:t>
            </a:r>
          </a:p>
          <a:p>
            <a:pPr algn="ctr"/>
            <a:r>
              <a:rPr lang="en-US" dirty="0"/>
              <a:t>4</a:t>
            </a:r>
          </a:p>
        </p:txBody>
      </p:sp>
      <p:sp>
        <p:nvSpPr>
          <p:cNvPr id="13" name="Rounded Rectangle 12">
            <a:extLst>
              <a:ext uri="{FF2B5EF4-FFF2-40B4-BE49-F238E27FC236}">
                <a16:creationId xmlns:a16="http://schemas.microsoft.com/office/drawing/2014/main" id="{9DCA0348-2A77-9A4E-8E8E-01AC55019F02}"/>
              </a:ext>
            </a:extLst>
          </p:cNvPr>
          <p:cNvSpPr/>
          <p:nvPr/>
        </p:nvSpPr>
        <p:spPr>
          <a:xfrm>
            <a:off x="7818120" y="2682240"/>
            <a:ext cx="1249680" cy="74676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Never</a:t>
            </a:r>
          </a:p>
          <a:p>
            <a:pPr algn="ctr"/>
            <a:r>
              <a:rPr lang="en-US" dirty="0"/>
              <a:t>5</a:t>
            </a:r>
          </a:p>
        </p:txBody>
      </p:sp>
      <p:cxnSp>
        <p:nvCxnSpPr>
          <p:cNvPr id="15" name="Straight Arrow Connector 14">
            <a:extLst>
              <a:ext uri="{FF2B5EF4-FFF2-40B4-BE49-F238E27FC236}">
                <a16:creationId xmlns:a16="http://schemas.microsoft.com/office/drawing/2014/main" id="{734123F5-7A96-4747-9590-CC2E88EED90D}"/>
              </a:ext>
            </a:extLst>
          </p:cNvPr>
          <p:cNvCxnSpPr>
            <a:stCxn id="2" idx="2"/>
          </p:cNvCxnSpPr>
          <p:nvPr/>
        </p:nvCxnSpPr>
        <p:spPr>
          <a:xfrm flipH="1">
            <a:off x="2011680" y="1584960"/>
            <a:ext cx="1432560" cy="10972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4264C115-0318-E04A-8CEC-20E8D18A1D1C}"/>
              </a:ext>
            </a:extLst>
          </p:cNvPr>
          <p:cNvCxnSpPr>
            <a:stCxn id="2" idx="3"/>
          </p:cNvCxnSpPr>
          <p:nvPr/>
        </p:nvCxnSpPr>
        <p:spPr>
          <a:xfrm flipH="1">
            <a:off x="3611880" y="2145328"/>
            <a:ext cx="305511" cy="5369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407AACAA-98EA-864F-BCD6-56EB83F750C4}"/>
              </a:ext>
            </a:extLst>
          </p:cNvPr>
          <p:cNvCxnSpPr>
            <a:endCxn id="11" idx="0"/>
          </p:cNvCxnSpPr>
          <p:nvPr/>
        </p:nvCxnSpPr>
        <p:spPr>
          <a:xfrm>
            <a:off x="4906924" y="2377440"/>
            <a:ext cx="356" cy="304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AC66E365-EFD3-B340-A6AA-68C626E08507}"/>
              </a:ext>
            </a:extLst>
          </p:cNvPr>
          <p:cNvCxnSpPr>
            <a:cxnSpLocks/>
            <a:stCxn id="2" idx="5"/>
            <a:endCxn id="12" idx="0"/>
          </p:cNvCxnSpPr>
          <p:nvPr/>
        </p:nvCxnSpPr>
        <p:spPr>
          <a:xfrm>
            <a:off x="6201969" y="2145328"/>
            <a:ext cx="473151" cy="5369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053F4197-6EB2-D643-8EDE-ED0C50A717C2}"/>
              </a:ext>
            </a:extLst>
          </p:cNvPr>
          <p:cNvCxnSpPr>
            <a:stCxn id="2" idx="6"/>
          </p:cNvCxnSpPr>
          <p:nvPr/>
        </p:nvCxnSpPr>
        <p:spPr>
          <a:xfrm>
            <a:off x="6675120" y="1584960"/>
            <a:ext cx="1767840" cy="10972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A686AC0B-C3A1-B64E-B481-EE3B5C2FB0AC}"/>
              </a:ext>
            </a:extLst>
          </p:cNvPr>
          <p:cNvSpPr/>
          <p:nvPr/>
        </p:nvSpPr>
        <p:spPr>
          <a:xfrm>
            <a:off x="3646526" y="5669280"/>
            <a:ext cx="2605328" cy="108204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Negative emotion score</a:t>
            </a:r>
          </a:p>
          <a:p>
            <a:pPr algn="ctr"/>
            <a:r>
              <a:rPr lang="en-US" dirty="0"/>
              <a:t>0 - 1</a:t>
            </a:r>
          </a:p>
        </p:txBody>
      </p:sp>
      <p:cxnSp>
        <p:nvCxnSpPr>
          <p:cNvPr id="27" name="Straight Arrow Connector 26">
            <a:extLst>
              <a:ext uri="{FF2B5EF4-FFF2-40B4-BE49-F238E27FC236}">
                <a16:creationId xmlns:a16="http://schemas.microsoft.com/office/drawing/2014/main" id="{11EA3E29-77A8-BE47-B42C-9F9ED153A0BA}"/>
              </a:ext>
            </a:extLst>
          </p:cNvPr>
          <p:cNvCxnSpPr>
            <a:cxnSpLocks/>
          </p:cNvCxnSpPr>
          <p:nvPr/>
        </p:nvCxnSpPr>
        <p:spPr>
          <a:xfrm>
            <a:off x="1813560" y="3429000"/>
            <a:ext cx="2865120" cy="13106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1813422-2BBC-224D-9CE1-29B0E149B38A}"/>
              </a:ext>
            </a:extLst>
          </p:cNvPr>
          <p:cNvCxnSpPr>
            <a:cxnSpLocks/>
          </p:cNvCxnSpPr>
          <p:nvPr/>
        </p:nvCxnSpPr>
        <p:spPr>
          <a:xfrm>
            <a:off x="3543300" y="3413760"/>
            <a:ext cx="1257300" cy="13258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ADD0438C-46B3-8542-9A33-62F9CA3C5F92}"/>
              </a:ext>
            </a:extLst>
          </p:cNvPr>
          <p:cNvCxnSpPr>
            <a:cxnSpLocks/>
            <a:stCxn id="11" idx="2"/>
          </p:cNvCxnSpPr>
          <p:nvPr/>
        </p:nvCxnSpPr>
        <p:spPr>
          <a:xfrm flipH="1">
            <a:off x="4853940" y="3429000"/>
            <a:ext cx="53340" cy="13106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00F8DC19-359B-E341-927A-1DC4F7EBB39D}"/>
              </a:ext>
            </a:extLst>
          </p:cNvPr>
          <p:cNvCxnSpPr>
            <a:cxnSpLocks/>
            <a:stCxn id="12" idx="2"/>
          </p:cNvCxnSpPr>
          <p:nvPr/>
        </p:nvCxnSpPr>
        <p:spPr>
          <a:xfrm flipH="1">
            <a:off x="4899660" y="3429000"/>
            <a:ext cx="1775460" cy="13106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97FFFE34-42BB-7A40-8DE9-3ED015C9F66A}"/>
              </a:ext>
            </a:extLst>
          </p:cNvPr>
          <p:cNvCxnSpPr>
            <a:stCxn id="13" idx="2"/>
          </p:cNvCxnSpPr>
          <p:nvPr/>
        </p:nvCxnSpPr>
        <p:spPr>
          <a:xfrm flipH="1">
            <a:off x="4949190" y="3429000"/>
            <a:ext cx="3493770" cy="13106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Rectangle 39">
            <a:extLst>
              <a:ext uri="{FF2B5EF4-FFF2-40B4-BE49-F238E27FC236}">
                <a16:creationId xmlns:a16="http://schemas.microsoft.com/office/drawing/2014/main" id="{877E2FA7-DD14-484E-9C9E-423ABE0349EA}"/>
              </a:ext>
            </a:extLst>
          </p:cNvPr>
          <p:cNvSpPr/>
          <p:nvPr/>
        </p:nvSpPr>
        <p:spPr>
          <a:xfrm>
            <a:off x="3444240" y="4739640"/>
            <a:ext cx="3086100" cy="48768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Abs(Sum(scores))/24</a:t>
            </a:r>
          </a:p>
        </p:txBody>
      </p:sp>
      <p:cxnSp>
        <p:nvCxnSpPr>
          <p:cNvPr id="45" name="Straight Arrow Connector 44">
            <a:extLst>
              <a:ext uri="{FF2B5EF4-FFF2-40B4-BE49-F238E27FC236}">
                <a16:creationId xmlns:a16="http://schemas.microsoft.com/office/drawing/2014/main" id="{F01A788F-8182-B040-92D4-9A830B24345B}"/>
              </a:ext>
            </a:extLst>
          </p:cNvPr>
          <p:cNvCxnSpPr>
            <a:cxnSpLocks/>
          </p:cNvCxnSpPr>
          <p:nvPr/>
        </p:nvCxnSpPr>
        <p:spPr>
          <a:xfrm>
            <a:off x="4853940" y="5227320"/>
            <a:ext cx="0" cy="4419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722856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7" name="Rectangle 40">
            <a:extLst>
              <a:ext uri="{FF2B5EF4-FFF2-40B4-BE49-F238E27FC236}">
                <a16:creationId xmlns:a16="http://schemas.microsoft.com/office/drawing/2014/main" id="{A4308965-434A-4011-8316-8ABEFFED04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2">
            <a:extLst>
              <a:ext uri="{FF2B5EF4-FFF2-40B4-BE49-F238E27FC236}">
                <a16:creationId xmlns:a16="http://schemas.microsoft.com/office/drawing/2014/main" id="{1C910B0D-8E24-46E7-93D7-329948C60D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3" y="457200"/>
            <a:ext cx="5609383" cy="952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49" name="Rectangle 44">
            <a:extLst>
              <a:ext uri="{FF2B5EF4-FFF2-40B4-BE49-F238E27FC236}">
                <a16:creationId xmlns:a16="http://schemas.microsoft.com/office/drawing/2014/main" id="{FF215A71-CFAF-4964-A613-D07F75FC1A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49035" y="453825"/>
            <a:ext cx="5596432" cy="98372"/>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pic>
        <p:nvPicPr>
          <p:cNvPr id="13" name="Picture 12">
            <a:extLst>
              <a:ext uri="{FF2B5EF4-FFF2-40B4-BE49-F238E27FC236}">
                <a16:creationId xmlns:a16="http://schemas.microsoft.com/office/drawing/2014/main" id="{0D48A54B-D758-F14B-8E99-FFBA8F55A736}"/>
              </a:ext>
            </a:extLst>
          </p:cNvPr>
          <p:cNvPicPr>
            <a:picLocks noChangeAspect="1"/>
          </p:cNvPicPr>
          <p:nvPr/>
        </p:nvPicPr>
        <p:blipFill>
          <a:blip r:embed="rId2"/>
          <a:stretch>
            <a:fillRect/>
          </a:stretch>
        </p:blipFill>
        <p:spPr>
          <a:xfrm>
            <a:off x="446532" y="1174262"/>
            <a:ext cx="5609384" cy="5593080"/>
          </a:xfrm>
          <a:prstGeom prst="rect">
            <a:avLst/>
          </a:prstGeom>
        </p:spPr>
      </p:pic>
      <p:pic>
        <p:nvPicPr>
          <p:cNvPr id="22" name="Picture 21">
            <a:extLst>
              <a:ext uri="{FF2B5EF4-FFF2-40B4-BE49-F238E27FC236}">
                <a16:creationId xmlns:a16="http://schemas.microsoft.com/office/drawing/2014/main" id="{920BD18C-71B7-C145-92CE-BF495B206021}"/>
              </a:ext>
            </a:extLst>
          </p:cNvPr>
          <p:cNvPicPr>
            <a:picLocks noChangeAspect="1"/>
          </p:cNvPicPr>
          <p:nvPr/>
        </p:nvPicPr>
        <p:blipFill>
          <a:blip r:embed="rId3"/>
          <a:stretch>
            <a:fillRect/>
          </a:stretch>
        </p:blipFill>
        <p:spPr>
          <a:xfrm>
            <a:off x="6149035" y="1143782"/>
            <a:ext cx="5596432" cy="5623560"/>
          </a:xfrm>
          <a:prstGeom prst="rect">
            <a:avLst/>
          </a:prstGeom>
        </p:spPr>
      </p:pic>
      <p:sp>
        <p:nvSpPr>
          <p:cNvPr id="3" name="TextBox 2">
            <a:extLst>
              <a:ext uri="{FF2B5EF4-FFF2-40B4-BE49-F238E27FC236}">
                <a16:creationId xmlns:a16="http://schemas.microsoft.com/office/drawing/2014/main" id="{22C23A8A-51E1-E34F-A7B7-6926BE812F8B}"/>
              </a:ext>
            </a:extLst>
          </p:cNvPr>
          <p:cNvSpPr txBox="1"/>
          <p:nvPr/>
        </p:nvSpPr>
        <p:spPr>
          <a:xfrm>
            <a:off x="4134118" y="640318"/>
            <a:ext cx="3726276" cy="369332"/>
          </a:xfrm>
          <a:prstGeom prst="rect">
            <a:avLst/>
          </a:prstGeom>
          <a:noFill/>
        </p:spPr>
        <p:txBody>
          <a:bodyPr wrap="none" rtlCol="0">
            <a:spAutoFit/>
          </a:bodyPr>
          <a:lstStyle/>
          <a:p>
            <a:r>
              <a:rPr lang="en-US" dirty="0"/>
              <a:t>Emotion score vs Yoga and Meditation</a:t>
            </a:r>
          </a:p>
        </p:txBody>
      </p:sp>
    </p:spTree>
    <p:extLst>
      <p:ext uri="{BB962C8B-B14F-4D97-AF65-F5344CB8AC3E}">
        <p14:creationId xmlns:p14="http://schemas.microsoft.com/office/powerpoint/2010/main" val="15391883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9AA9F65-94B8-41A5-A7FF-23D2CFB116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7E8B0F8E-3F6C-4541-B9C1-774D80A088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7A45F5BC-32D1-41CD-B270-C46F18CA1A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5BB74D4E-F243-4A10-813D-500A140253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D70130DC-F780-43D2-B26A-92EACD7895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E4E4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17676E0E-5B44-4166-8EDD-CFDBAC622C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3" y="457201"/>
            <a:ext cx="11298933"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 name="TextBox 2">
            <a:extLst>
              <a:ext uri="{FF2B5EF4-FFF2-40B4-BE49-F238E27FC236}">
                <a16:creationId xmlns:a16="http://schemas.microsoft.com/office/drawing/2014/main" id="{2D009BC8-31A1-524E-866F-1620DAAF956F}"/>
              </a:ext>
            </a:extLst>
          </p:cNvPr>
          <p:cNvSpPr txBox="1"/>
          <p:nvPr/>
        </p:nvSpPr>
        <p:spPr>
          <a:xfrm>
            <a:off x="440286" y="722092"/>
            <a:ext cx="10698918" cy="4210038"/>
          </a:xfrm>
          <a:prstGeom prst="rect">
            <a:avLst/>
          </a:prstGeom>
        </p:spPr>
        <p:txBody>
          <a:bodyPr vert="horz" lIns="91440" tIns="45720" rIns="91440" bIns="45720" rtlCol="0" anchor="ctr">
            <a:normAutofit/>
          </a:bodyPr>
          <a:lstStyle/>
          <a:p>
            <a:pPr>
              <a:lnSpc>
                <a:spcPct val="90000"/>
              </a:lnSpc>
              <a:spcBef>
                <a:spcPct val="20000"/>
              </a:spcBef>
              <a:spcAft>
                <a:spcPts val="600"/>
              </a:spcAft>
              <a:buClr>
                <a:schemeClr val="accent2"/>
              </a:buClr>
              <a:buSzPct val="92000"/>
            </a:pPr>
            <a:r>
              <a:rPr lang="en-US" sz="2800" dirty="0">
                <a:solidFill>
                  <a:schemeClr val="accent2">
                    <a:lumMod val="50000"/>
                  </a:schemeClr>
                </a:solidFill>
              </a:rPr>
              <a:t>Inference</a:t>
            </a:r>
            <a:endParaRPr lang="en-US" sz="1900" dirty="0">
              <a:solidFill>
                <a:schemeClr val="accent2">
                  <a:lumMod val="50000"/>
                </a:schemeClr>
              </a:solidFill>
            </a:endParaRPr>
          </a:p>
          <a:p>
            <a:pPr marL="342900" indent="-342900">
              <a:lnSpc>
                <a:spcPct val="90000"/>
              </a:lnSpc>
              <a:spcBef>
                <a:spcPct val="20000"/>
              </a:spcBef>
              <a:spcAft>
                <a:spcPts val="600"/>
              </a:spcAft>
              <a:buClr>
                <a:schemeClr val="accent2"/>
              </a:buClr>
              <a:buSzPct val="92000"/>
              <a:buFont typeface="Wingdings 2" panose="05020102010507070707" pitchFamily="18" charset="2"/>
              <a:buChar char=""/>
            </a:pPr>
            <a:r>
              <a:rPr lang="en-US" sz="1900" dirty="0">
                <a:solidFill>
                  <a:schemeClr val="accent2">
                    <a:lumMod val="50000"/>
                  </a:schemeClr>
                </a:solidFill>
              </a:rPr>
              <a:t>The relative frequencies show that the number of participants experiencing negative emotions is higher </a:t>
            </a:r>
          </a:p>
          <a:p>
            <a:pPr>
              <a:lnSpc>
                <a:spcPct val="90000"/>
              </a:lnSpc>
              <a:spcBef>
                <a:spcPct val="20000"/>
              </a:spcBef>
              <a:spcAft>
                <a:spcPts val="600"/>
              </a:spcAft>
              <a:buClr>
                <a:schemeClr val="accent2"/>
              </a:buClr>
              <a:buSzPct val="92000"/>
            </a:pPr>
            <a:r>
              <a:rPr lang="en-US" sz="1900" dirty="0">
                <a:solidFill>
                  <a:schemeClr val="accent2">
                    <a:lumMod val="50000"/>
                  </a:schemeClr>
                </a:solidFill>
              </a:rPr>
              <a:t>	in the non yoga/meditation practicing population</a:t>
            </a:r>
          </a:p>
          <a:p>
            <a:pPr marL="342900" indent="-342900">
              <a:lnSpc>
                <a:spcPct val="90000"/>
              </a:lnSpc>
              <a:spcBef>
                <a:spcPct val="20000"/>
              </a:spcBef>
              <a:spcAft>
                <a:spcPts val="600"/>
              </a:spcAft>
              <a:buClr>
                <a:schemeClr val="accent2"/>
              </a:buClr>
              <a:buSzPct val="92000"/>
              <a:buFont typeface="Wingdings 2" panose="05020102010507070707" pitchFamily="18" charset="2"/>
              <a:buChar char=""/>
            </a:pPr>
            <a:r>
              <a:rPr lang="en-US" sz="1900" dirty="0">
                <a:solidFill>
                  <a:schemeClr val="accent2">
                    <a:lumMod val="50000"/>
                  </a:schemeClr>
                </a:solidFill>
              </a:rPr>
              <a:t>However this does not confirm the effect of practicing yoga/meditation on behavioral health.</a:t>
            </a:r>
          </a:p>
          <a:p>
            <a:pPr marL="342900" indent="-342900">
              <a:lnSpc>
                <a:spcPct val="90000"/>
              </a:lnSpc>
              <a:spcBef>
                <a:spcPct val="20000"/>
              </a:spcBef>
              <a:spcAft>
                <a:spcPts val="600"/>
              </a:spcAft>
              <a:buClr>
                <a:schemeClr val="accent2"/>
              </a:buClr>
              <a:buSzPct val="92000"/>
              <a:buFont typeface="Wingdings 2" panose="05020102010507070707" pitchFamily="18" charset="2"/>
              <a:buChar char=""/>
            </a:pPr>
            <a:r>
              <a:rPr lang="en-US" sz="1900" dirty="0">
                <a:solidFill>
                  <a:schemeClr val="accent2">
                    <a:lumMod val="50000"/>
                  </a:schemeClr>
                </a:solidFill>
              </a:rPr>
              <a:t>In order to verify if there is a relationship between these factors and the emotional well being, </a:t>
            </a:r>
          </a:p>
          <a:p>
            <a:pPr>
              <a:lnSpc>
                <a:spcPct val="90000"/>
              </a:lnSpc>
              <a:spcBef>
                <a:spcPct val="20000"/>
              </a:spcBef>
              <a:spcAft>
                <a:spcPts val="600"/>
              </a:spcAft>
              <a:buClr>
                <a:schemeClr val="accent2"/>
              </a:buClr>
              <a:buSzPct val="92000"/>
            </a:pPr>
            <a:r>
              <a:rPr lang="en-US" sz="1900" dirty="0">
                <a:solidFill>
                  <a:schemeClr val="accent2">
                    <a:lumMod val="50000"/>
                  </a:schemeClr>
                </a:solidFill>
              </a:rPr>
              <a:t>     we employed chi – square test of independence.  </a:t>
            </a:r>
          </a:p>
          <a:p>
            <a:pPr>
              <a:lnSpc>
                <a:spcPct val="90000"/>
              </a:lnSpc>
              <a:spcBef>
                <a:spcPct val="20000"/>
              </a:spcBef>
              <a:spcAft>
                <a:spcPts val="600"/>
              </a:spcAft>
              <a:buClr>
                <a:schemeClr val="accent2"/>
              </a:buClr>
              <a:buSzPct val="92000"/>
            </a:pPr>
            <a:r>
              <a:rPr lang="en-US" sz="1900" dirty="0">
                <a:solidFill>
                  <a:schemeClr val="accent2">
                    <a:lumMod val="50000"/>
                  </a:schemeClr>
                </a:solidFill>
              </a:rPr>
              <a:t>Emotion representing the overall frequency of self reported feelings </a:t>
            </a:r>
          </a:p>
          <a:p>
            <a:pPr>
              <a:lnSpc>
                <a:spcPct val="90000"/>
              </a:lnSpc>
              <a:spcBef>
                <a:spcPct val="20000"/>
              </a:spcBef>
              <a:spcAft>
                <a:spcPts val="600"/>
              </a:spcAft>
              <a:buClr>
                <a:schemeClr val="accent2"/>
              </a:buClr>
              <a:buSzPct val="92000"/>
            </a:pPr>
            <a:endParaRPr lang="en-US" sz="1900" dirty="0">
              <a:solidFill>
                <a:schemeClr val="accent2">
                  <a:lumMod val="50000"/>
                </a:schemeClr>
              </a:solidFill>
            </a:endParaRPr>
          </a:p>
          <a:p>
            <a:pPr>
              <a:lnSpc>
                <a:spcPct val="90000"/>
              </a:lnSpc>
              <a:spcBef>
                <a:spcPct val="20000"/>
              </a:spcBef>
              <a:spcAft>
                <a:spcPts val="600"/>
              </a:spcAft>
              <a:buClr>
                <a:schemeClr val="accent2"/>
              </a:buClr>
              <a:buSzPct val="92000"/>
              <a:buFont typeface="Wingdings 2" panose="05020102010507070707" pitchFamily="18" charset="2"/>
              <a:buChar char=""/>
            </a:pPr>
            <a:endParaRPr lang="en-US" sz="1900" dirty="0">
              <a:solidFill>
                <a:schemeClr val="accent2">
                  <a:lumMod val="50000"/>
                </a:schemeClr>
              </a:solidFill>
            </a:endParaRPr>
          </a:p>
          <a:p>
            <a:pPr>
              <a:lnSpc>
                <a:spcPct val="90000"/>
              </a:lnSpc>
              <a:spcBef>
                <a:spcPct val="20000"/>
              </a:spcBef>
              <a:spcAft>
                <a:spcPts val="600"/>
              </a:spcAft>
              <a:buClr>
                <a:schemeClr val="accent2"/>
              </a:buClr>
              <a:buSzPct val="92000"/>
            </a:pPr>
            <a:endParaRPr lang="en-US" sz="1900" dirty="0">
              <a:solidFill>
                <a:schemeClr val="accent2">
                  <a:lumMod val="50000"/>
                </a:schemeClr>
              </a:solidFill>
            </a:endParaRPr>
          </a:p>
        </p:txBody>
      </p:sp>
      <p:pic>
        <p:nvPicPr>
          <p:cNvPr id="13" name="Picture 12">
            <a:extLst>
              <a:ext uri="{FF2B5EF4-FFF2-40B4-BE49-F238E27FC236}">
                <a16:creationId xmlns:a16="http://schemas.microsoft.com/office/drawing/2014/main" id="{0C416A57-FD5C-CE4E-A450-1C6B4105FDA2}"/>
              </a:ext>
            </a:extLst>
          </p:cNvPr>
          <p:cNvPicPr>
            <a:picLocks noChangeAspect="1"/>
          </p:cNvPicPr>
          <p:nvPr/>
        </p:nvPicPr>
        <p:blipFill>
          <a:blip r:embed="rId3"/>
          <a:stretch>
            <a:fillRect/>
          </a:stretch>
        </p:blipFill>
        <p:spPr>
          <a:xfrm>
            <a:off x="264181" y="3916130"/>
            <a:ext cx="6883400" cy="2032000"/>
          </a:xfrm>
          <a:prstGeom prst="rect">
            <a:avLst/>
          </a:prstGeom>
        </p:spPr>
      </p:pic>
      <p:pic>
        <p:nvPicPr>
          <p:cNvPr id="17" name="Picture 16">
            <a:extLst>
              <a:ext uri="{FF2B5EF4-FFF2-40B4-BE49-F238E27FC236}">
                <a16:creationId xmlns:a16="http://schemas.microsoft.com/office/drawing/2014/main" id="{B141C26D-F7EE-424F-B13F-A6ED1D421A9B}"/>
              </a:ext>
            </a:extLst>
          </p:cNvPr>
          <p:cNvPicPr>
            <a:picLocks noChangeAspect="1"/>
          </p:cNvPicPr>
          <p:nvPr/>
        </p:nvPicPr>
        <p:blipFill>
          <a:blip r:embed="rId4"/>
          <a:stretch>
            <a:fillRect/>
          </a:stretch>
        </p:blipFill>
        <p:spPr>
          <a:xfrm>
            <a:off x="7411762" y="3903430"/>
            <a:ext cx="4267200" cy="1536700"/>
          </a:xfrm>
          <a:prstGeom prst="rect">
            <a:avLst/>
          </a:prstGeom>
        </p:spPr>
      </p:pic>
      <p:sp>
        <p:nvSpPr>
          <p:cNvPr id="19" name="TextBox 18">
            <a:extLst>
              <a:ext uri="{FF2B5EF4-FFF2-40B4-BE49-F238E27FC236}">
                <a16:creationId xmlns:a16="http://schemas.microsoft.com/office/drawing/2014/main" id="{52862D3D-8231-7A46-86BC-CB1BA1449F6C}"/>
              </a:ext>
            </a:extLst>
          </p:cNvPr>
          <p:cNvSpPr txBox="1"/>
          <p:nvPr/>
        </p:nvSpPr>
        <p:spPr>
          <a:xfrm>
            <a:off x="137160" y="6079899"/>
            <a:ext cx="10766024" cy="646331"/>
          </a:xfrm>
          <a:prstGeom prst="rect">
            <a:avLst/>
          </a:prstGeom>
          <a:noFill/>
        </p:spPr>
        <p:txBody>
          <a:bodyPr wrap="none" rtlCol="0">
            <a:spAutoFit/>
          </a:bodyPr>
          <a:lstStyle/>
          <a:p>
            <a:r>
              <a:rPr lang="en-US" dirty="0"/>
              <a:t>Similar results were observed with yoga. </a:t>
            </a:r>
          </a:p>
          <a:p>
            <a:r>
              <a:rPr lang="en-US" dirty="0"/>
              <a:t>A very low p-value determines that the frequency of these feelings and practicing yoga/meditation are dependent.</a:t>
            </a:r>
          </a:p>
        </p:txBody>
      </p:sp>
    </p:spTree>
    <p:extLst>
      <p:ext uri="{BB962C8B-B14F-4D97-AF65-F5344CB8AC3E}">
        <p14:creationId xmlns:p14="http://schemas.microsoft.com/office/powerpoint/2010/main" val="1740154811"/>
      </p:ext>
    </p:extLst>
  </p:cSld>
  <p:clrMapOvr>
    <a:masterClrMapping/>
  </p:clrMapOvr>
</p:sld>
</file>

<file path=ppt/theme/theme1.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4D1434"/>
      </a:accent1>
      <a:accent2>
        <a:srgbClr val="903163"/>
      </a:accent2>
      <a:accent3>
        <a:srgbClr val="B2324B"/>
      </a:accent3>
      <a:accent4>
        <a:srgbClr val="969FA7"/>
      </a:accent4>
      <a:accent5>
        <a:srgbClr val="66B1CE"/>
      </a:accent5>
      <a:accent6>
        <a:srgbClr val="40619D"/>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C21699FF-00E4-43C8-BBCC-D7E5536C371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{BF34BDA3-FB8C-154D-81C4-8AB813D283B4}tf10001123</Template>
  <TotalTime>2249</TotalTime>
  <Words>1125</Words>
  <Application>Microsoft Office PowerPoint</Application>
  <PresentationFormat>Widescreen</PresentationFormat>
  <Paragraphs>210</Paragraphs>
  <Slides>39</Slides>
  <Notes>10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39</vt:i4>
      </vt:variant>
    </vt:vector>
  </HeadingPairs>
  <TitlesOfParts>
    <vt:vector size="45" baseType="lpstr">
      <vt:lpstr>Arial</vt:lpstr>
      <vt:lpstr>Calibri</vt:lpstr>
      <vt:lpstr>Courier New</vt:lpstr>
      <vt:lpstr>Gill Sans MT</vt:lpstr>
      <vt:lpstr>Wingdings 2</vt:lpstr>
      <vt:lpstr>Dividend</vt:lpstr>
      <vt:lpstr> Analysis of NHIS DATA and building associated software components</vt:lpstr>
      <vt:lpstr>Contents</vt:lpstr>
      <vt:lpstr>About NHIS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Analysis of NHIS DATA</dc:title>
  <dc:creator>moodukudru.a@husky.neu.edu</dc:creator>
  <cp:lastModifiedBy>Deepanshu Parihar</cp:lastModifiedBy>
  <cp:revision>53</cp:revision>
  <dcterms:created xsi:type="dcterms:W3CDTF">2018-12-01T02:41:39Z</dcterms:created>
  <dcterms:modified xsi:type="dcterms:W3CDTF">2019-01-06T10:36:43Z</dcterms:modified>
</cp:coreProperties>
</file>